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60" r:id="rId6"/>
    <p:sldId id="266" r:id="rId7"/>
    <p:sldId id="275" r:id="rId8"/>
    <p:sldId id="259" r:id="rId9"/>
    <p:sldId id="271" r:id="rId10"/>
    <p:sldId id="268" r:id="rId11"/>
    <p:sldId id="272" r:id="rId12"/>
    <p:sldId id="269" r:id="rId13"/>
    <p:sldId id="273" r:id="rId14"/>
    <p:sldId id="274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808080"/>
    <a:srgbClr val="4C4CC4"/>
    <a:srgbClr val="333399"/>
    <a:srgbClr val="3EA9F5"/>
    <a:srgbClr val="3366CC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9988" autoAdjust="0"/>
  </p:normalViewPr>
  <p:slideViewPr>
    <p:cSldViewPr snapToGrid="0">
      <p:cViewPr>
        <p:scale>
          <a:sx n="60" d="100"/>
          <a:sy n="60" d="100"/>
        </p:scale>
        <p:origin x="-1020" y="-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11410C-51C8-4DB5-9875-B02CD3ECF914}" type="doc">
      <dgm:prSet loTypeId="urn:microsoft.com/office/officeart/2005/8/layout/vList2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s-CR"/>
        </a:p>
      </dgm:t>
    </dgm:pt>
    <dgm:pt modelId="{E510EB3A-6D19-40C9-B72D-734B3A1F8EFF}">
      <dgm:prSet phldrT="[Texto]" custT="1"/>
      <dgm:spPr/>
      <dgm:t>
        <a:bodyPr/>
        <a:lstStyle/>
        <a:p>
          <a:r>
            <a:rPr lang="es-CR" sz="2400" dirty="0" smtClean="0"/>
            <a:t>Preguntas del Negocio</a:t>
          </a:r>
          <a:endParaRPr lang="es-CR" sz="2400" dirty="0"/>
        </a:p>
      </dgm:t>
    </dgm:pt>
    <dgm:pt modelId="{3D110A26-9367-4835-A697-C9F5548FD0BD}" type="parTrans" cxnId="{7C126BBE-419D-4A4C-B3A8-36BB4774D376}">
      <dgm:prSet/>
      <dgm:spPr/>
      <dgm:t>
        <a:bodyPr/>
        <a:lstStyle/>
        <a:p>
          <a:endParaRPr lang="es-CR" sz="2000"/>
        </a:p>
      </dgm:t>
    </dgm:pt>
    <dgm:pt modelId="{91C70D82-1128-4C52-8CCF-BC46D2F41F61}" type="sibTrans" cxnId="{7C126BBE-419D-4A4C-B3A8-36BB4774D376}">
      <dgm:prSet/>
      <dgm:spPr/>
      <dgm:t>
        <a:bodyPr/>
        <a:lstStyle/>
        <a:p>
          <a:endParaRPr lang="es-CR" sz="2000"/>
        </a:p>
      </dgm:t>
    </dgm:pt>
    <dgm:pt modelId="{F9AD09FA-D2A3-4D60-8D25-B6C914DE11BE}">
      <dgm:prSet phldrT="[Texto]" custT="1"/>
      <dgm:spPr/>
      <dgm:t>
        <a:bodyPr/>
        <a:lstStyle/>
        <a:p>
          <a:r>
            <a:rPr lang="es-CR" sz="1800" dirty="0" smtClean="0"/>
            <a:t>¿Se puede predecir con un nivel de confianza aceptable cuáles clientes incumplirán el pago de su préstamo?</a:t>
          </a:r>
          <a:endParaRPr lang="es-CR" sz="1800" dirty="0"/>
        </a:p>
      </dgm:t>
    </dgm:pt>
    <dgm:pt modelId="{03C6AD10-812B-408E-ADB9-D7829DC81602}" type="parTrans" cxnId="{6C20569E-7A39-43C0-93C6-30087414EA3E}">
      <dgm:prSet/>
      <dgm:spPr/>
      <dgm:t>
        <a:bodyPr/>
        <a:lstStyle/>
        <a:p>
          <a:endParaRPr lang="es-CR" sz="2000"/>
        </a:p>
      </dgm:t>
    </dgm:pt>
    <dgm:pt modelId="{289B97DB-92D0-4A76-A70A-FA72FA1BB5C7}" type="sibTrans" cxnId="{6C20569E-7A39-43C0-93C6-30087414EA3E}">
      <dgm:prSet/>
      <dgm:spPr/>
      <dgm:t>
        <a:bodyPr/>
        <a:lstStyle/>
        <a:p>
          <a:endParaRPr lang="es-CR" sz="2000"/>
        </a:p>
      </dgm:t>
    </dgm:pt>
    <dgm:pt modelId="{B68CE47C-F44A-4CD8-8D74-9E1C47FD7B36}">
      <dgm:prSet phldrT="[Texto]" custT="1"/>
      <dgm:spPr/>
      <dgm:t>
        <a:bodyPr/>
        <a:lstStyle/>
        <a:p>
          <a:r>
            <a:rPr lang="es-CR" sz="2400" dirty="0" smtClean="0"/>
            <a:t>Plan de Análisis</a:t>
          </a:r>
          <a:endParaRPr lang="es-CR" sz="2400" dirty="0"/>
        </a:p>
      </dgm:t>
    </dgm:pt>
    <dgm:pt modelId="{A34BDE25-727F-470D-9CAE-25B390F7A9E2}" type="parTrans" cxnId="{04EE3D9C-683B-4325-938E-B5C7608CD0FB}">
      <dgm:prSet/>
      <dgm:spPr/>
      <dgm:t>
        <a:bodyPr/>
        <a:lstStyle/>
        <a:p>
          <a:endParaRPr lang="es-CR" sz="2000"/>
        </a:p>
      </dgm:t>
    </dgm:pt>
    <dgm:pt modelId="{D6F74CBC-B17B-4770-8AAD-A8B8A0CB44F1}" type="sibTrans" cxnId="{04EE3D9C-683B-4325-938E-B5C7608CD0FB}">
      <dgm:prSet/>
      <dgm:spPr/>
      <dgm:t>
        <a:bodyPr/>
        <a:lstStyle/>
        <a:p>
          <a:endParaRPr lang="es-CR" sz="2000"/>
        </a:p>
      </dgm:t>
    </dgm:pt>
    <dgm:pt modelId="{B704B035-3744-43E2-A3F9-D38EB1F36E59}">
      <dgm:prSet phldrT="[Texto]" custT="1"/>
      <dgm:spPr/>
      <dgm:t>
        <a:bodyPr/>
        <a:lstStyle/>
        <a:p>
          <a:r>
            <a:rPr lang="es-CR" sz="1800" dirty="0" smtClean="0"/>
            <a:t>Objetivo: Identificar a los clientes que incumplirán el pago el próximo mes para tomar acciones proactivas</a:t>
          </a:r>
          <a:endParaRPr lang="es-CR" sz="1800" dirty="0"/>
        </a:p>
      </dgm:t>
    </dgm:pt>
    <dgm:pt modelId="{8203DFD2-C3D6-4691-9EFD-51EF7984D292}" type="parTrans" cxnId="{A709896F-1A9E-48F8-A91A-1783A690ADC4}">
      <dgm:prSet/>
      <dgm:spPr/>
      <dgm:t>
        <a:bodyPr/>
        <a:lstStyle/>
        <a:p>
          <a:endParaRPr lang="es-CR" sz="2000"/>
        </a:p>
      </dgm:t>
    </dgm:pt>
    <dgm:pt modelId="{F80A0E17-4A45-473E-8EFC-EC121CDC52DF}" type="sibTrans" cxnId="{A709896F-1A9E-48F8-A91A-1783A690ADC4}">
      <dgm:prSet/>
      <dgm:spPr/>
      <dgm:t>
        <a:bodyPr/>
        <a:lstStyle/>
        <a:p>
          <a:endParaRPr lang="es-CR" sz="2000"/>
        </a:p>
      </dgm:t>
    </dgm:pt>
    <dgm:pt modelId="{F3043835-1467-43E0-8502-3ED462A0690B}">
      <dgm:prSet phldrT="[Texto]" custT="1"/>
      <dgm:spPr/>
      <dgm:t>
        <a:bodyPr/>
        <a:lstStyle/>
        <a:p>
          <a:r>
            <a:rPr lang="es-CR" sz="2400" dirty="0" smtClean="0"/>
            <a:t>Recolección de Datos</a:t>
          </a:r>
          <a:endParaRPr lang="es-CR" sz="2400" dirty="0"/>
        </a:p>
      </dgm:t>
    </dgm:pt>
    <dgm:pt modelId="{06886370-8614-488C-9D45-82F181F4BCE5}" type="parTrans" cxnId="{B58D2D6D-5D1A-4ED4-B93F-9C9008BB6317}">
      <dgm:prSet/>
      <dgm:spPr/>
      <dgm:t>
        <a:bodyPr/>
        <a:lstStyle/>
        <a:p>
          <a:endParaRPr lang="es-CR" sz="2000"/>
        </a:p>
      </dgm:t>
    </dgm:pt>
    <dgm:pt modelId="{38D776A7-6A82-4939-BDAA-F01B5F2BE183}" type="sibTrans" cxnId="{B58D2D6D-5D1A-4ED4-B93F-9C9008BB6317}">
      <dgm:prSet/>
      <dgm:spPr/>
      <dgm:t>
        <a:bodyPr/>
        <a:lstStyle/>
        <a:p>
          <a:endParaRPr lang="es-CR" sz="2000"/>
        </a:p>
      </dgm:t>
    </dgm:pt>
    <dgm:pt modelId="{F3B60107-6E72-4301-8E22-A70107DF19B0}">
      <dgm:prSet phldrT="[Texto]" custT="1"/>
      <dgm:spPr/>
      <dgm:t>
        <a:bodyPr/>
        <a:lstStyle/>
        <a:p>
          <a:r>
            <a:rPr lang="es-CR" sz="1800" dirty="0" smtClean="0"/>
            <a:t>Se utilizará el set de datos de clientes de Taiwán, que será depurado mediante pre procesamiento</a:t>
          </a:r>
          <a:endParaRPr lang="es-CR" sz="1800" dirty="0"/>
        </a:p>
      </dgm:t>
    </dgm:pt>
    <dgm:pt modelId="{CD125634-37C5-46A3-AAC2-00F2EFEF0FF8}" type="parTrans" cxnId="{B57D3B28-43E7-4629-8310-BFF027A3B227}">
      <dgm:prSet/>
      <dgm:spPr/>
      <dgm:t>
        <a:bodyPr/>
        <a:lstStyle/>
        <a:p>
          <a:endParaRPr lang="es-CR" sz="2000"/>
        </a:p>
      </dgm:t>
    </dgm:pt>
    <dgm:pt modelId="{7B96DDA2-917F-41B5-86E2-E7678679A84E}" type="sibTrans" cxnId="{B57D3B28-43E7-4629-8310-BFF027A3B227}">
      <dgm:prSet/>
      <dgm:spPr/>
      <dgm:t>
        <a:bodyPr/>
        <a:lstStyle/>
        <a:p>
          <a:endParaRPr lang="es-CR" sz="2000"/>
        </a:p>
      </dgm:t>
    </dgm:pt>
    <dgm:pt modelId="{3877C768-062D-4F78-BB14-92755ABAC66E}">
      <dgm:prSet phldrT="[Texto]" custT="1"/>
      <dgm:spPr/>
      <dgm:t>
        <a:bodyPr/>
        <a:lstStyle/>
        <a:p>
          <a:r>
            <a:rPr lang="es-CR" sz="2400" dirty="0" smtClean="0"/>
            <a:t>Percepciones</a:t>
          </a:r>
          <a:endParaRPr lang="es-CR" sz="2400" dirty="0"/>
        </a:p>
      </dgm:t>
    </dgm:pt>
    <dgm:pt modelId="{F571A323-966C-40C6-ACC7-B643FAB68803}" type="parTrans" cxnId="{9AD473EB-49B9-47D0-BE16-DFC6A8C8C59E}">
      <dgm:prSet/>
      <dgm:spPr/>
      <dgm:t>
        <a:bodyPr/>
        <a:lstStyle/>
        <a:p>
          <a:endParaRPr lang="es-CR" sz="2000"/>
        </a:p>
      </dgm:t>
    </dgm:pt>
    <dgm:pt modelId="{F68A8D70-A6A2-4D35-A74B-B74EA7F9CD12}" type="sibTrans" cxnId="{9AD473EB-49B9-47D0-BE16-DFC6A8C8C59E}">
      <dgm:prSet/>
      <dgm:spPr/>
      <dgm:t>
        <a:bodyPr/>
        <a:lstStyle/>
        <a:p>
          <a:endParaRPr lang="es-CR" sz="2000"/>
        </a:p>
      </dgm:t>
    </dgm:pt>
    <dgm:pt modelId="{4EA25A7B-F919-444D-8D87-B35BA5189901}">
      <dgm:prSet phldrT="[Texto]" custT="1"/>
      <dgm:spPr/>
      <dgm:t>
        <a:bodyPr/>
        <a:lstStyle/>
        <a:p>
          <a:r>
            <a:rPr lang="es-CR" sz="1800" dirty="0" smtClean="0"/>
            <a:t>El análisis se realizará con herramientas de ciencia de datos, de donde se obtendrán las predicciones requeridas en la próxima fase del proyecto</a:t>
          </a:r>
          <a:endParaRPr lang="es-CR" sz="1800" dirty="0"/>
        </a:p>
      </dgm:t>
    </dgm:pt>
    <dgm:pt modelId="{C2C5DD2F-37C8-4A68-B67F-B7C4469C1E2B}" type="parTrans" cxnId="{C57385C0-9E96-4C71-886F-7C8AB4373C7F}">
      <dgm:prSet/>
      <dgm:spPr/>
      <dgm:t>
        <a:bodyPr/>
        <a:lstStyle/>
        <a:p>
          <a:endParaRPr lang="es-CR" sz="2000"/>
        </a:p>
      </dgm:t>
    </dgm:pt>
    <dgm:pt modelId="{534BC0EB-5405-4905-B741-B9410A38EDBE}" type="sibTrans" cxnId="{C57385C0-9E96-4C71-886F-7C8AB4373C7F}">
      <dgm:prSet/>
      <dgm:spPr/>
      <dgm:t>
        <a:bodyPr/>
        <a:lstStyle/>
        <a:p>
          <a:endParaRPr lang="es-CR" sz="2000"/>
        </a:p>
      </dgm:t>
    </dgm:pt>
    <dgm:pt modelId="{C911A492-D311-4F30-9887-690CAFB83514}">
      <dgm:prSet phldrT="[Texto]" custT="1"/>
      <dgm:spPr/>
      <dgm:t>
        <a:bodyPr/>
        <a:lstStyle/>
        <a:p>
          <a:r>
            <a:rPr lang="es-CR" sz="2400" dirty="0" smtClean="0"/>
            <a:t>Recomendación</a:t>
          </a:r>
          <a:endParaRPr lang="es-CR" sz="2400" dirty="0"/>
        </a:p>
      </dgm:t>
    </dgm:pt>
    <dgm:pt modelId="{D0969207-9917-4119-99DD-F7C239CBDE9B}" type="parTrans" cxnId="{28383E6D-C2F6-4D9A-A623-E5E7CD24FDF7}">
      <dgm:prSet/>
      <dgm:spPr/>
      <dgm:t>
        <a:bodyPr/>
        <a:lstStyle/>
        <a:p>
          <a:endParaRPr lang="es-CR" sz="2000"/>
        </a:p>
      </dgm:t>
    </dgm:pt>
    <dgm:pt modelId="{399980DD-D93E-4EA8-8202-94851FA0EE96}" type="sibTrans" cxnId="{28383E6D-C2F6-4D9A-A623-E5E7CD24FDF7}">
      <dgm:prSet/>
      <dgm:spPr/>
      <dgm:t>
        <a:bodyPr/>
        <a:lstStyle/>
        <a:p>
          <a:endParaRPr lang="es-CR" sz="2000"/>
        </a:p>
      </dgm:t>
    </dgm:pt>
    <dgm:pt modelId="{46252E14-D47F-4DBF-80F2-8605A4687750}">
      <dgm:prSet phldrT="[Texto]" custT="1"/>
      <dgm:spPr/>
      <dgm:t>
        <a:bodyPr/>
        <a:lstStyle/>
        <a:p>
          <a:r>
            <a:rPr lang="es-CR" sz="1800" dirty="0" smtClean="0"/>
            <a:t>Una vez realizadas las predicciones se presentarán los resultados a las partes interesadas, considerando las recomendaciones pertinentes</a:t>
          </a:r>
          <a:endParaRPr lang="es-CR" sz="1800" dirty="0"/>
        </a:p>
      </dgm:t>
    </dgm:pt>
    <dgm:pt modelId="{FD9848C4-E948-492B-8F75-BF5A1527E969}" type="parTrans" cxnId="{0D737366-F08A-4F11-8F18-ED42151FF0FF}">
      <dgm:prSet/>
      <dgm:spPr/>
      <dgm:t>
        <a:bodyPr/>
        <a:lstStyle/>
        <a:p>
          <a:endParaRPr lang="es-CR" sz="2000"/>
        </a:p>
      </dgm:t>
    </dgm:pt>
    <dgm:pt modelId="{3F2C6376-8985-4221-BFB3-C34F34544A97}" type="sibTrans" cxnId="{0D737366-F08A-4F11-8F18-ED42151FF0FF}">
      <dgm:prSet/>
      <dgm:spPr/>
      <dgm:t>
        <a:bodyPr/>
        <a:lstStyle/>
        <a:p>
          <a:endParaRPr lang="es-CR" sz="2000"/>
        </a:p>
      </dgm:t>
    </dgm:pt>
    <dgm:pt modelId="{8E304A2C-EF61-4C0B-A444-B5639E98965C}" type="pres">
      <dgm:prSet presAssocID="{C011410C-51C8-4DB5-9875-B02CD3ECF914}" presName="linear" presStyleCnt="0">
        <dgm:presLayoutVars>
          <dgm:animLvl val="lvl"/>
          <dgm:resizeHandles val="exact"/>
        </dgm:presLayoutVars>
      </dgm:prSet>
      <dgm:spPr/>
    </dgm:pt>
    <dgm:pt modelId="{8E5F7DD3-27FE-42C0-8FAA-4537F110374E}" type="pres">
      <dgm:prSet presAssocID="{E510EB3A-6D19-40C9-B72D-734B3A1F8EFF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R"/>
        </a:p>
      </dgm:t>
    </dgm:pt>
    <dgm:pt modelId="{343E8F1C-0740-4BD4-8A5A-9504F7D26279}" type="pres">
      <dgm:prSet presAssocID="{E510EB3A-6D19-40C9-B72D-734B3A1F8EFF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s-CR"/>
        </a:p>
      </dgm:t>
    </dgm:pt>
    <dgm:pt modelId="{CA55E8F5-735F-4363-9BD9-C9148726B191}" type="pres">
      <dgm:prSet presAssocID="{B68CE47C-F44A-4CD8-8D74-9E1C47FD7B3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569CBA9-2121-4C2C-A8AB-788E293A3881}" type="pres">
      <dgm:prSet presAssocID="{B68CE47C-F44A-4CD8-8D74-9E1C47FD7B36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s-CR"/>
        </a:p>
      </dgm:t>
    </dgm:pt>
    <dgm:pt modelId="{F117CD24-4387-478D-A461-02667D95014F}" type="pres">
      <dgm:prSet presAssocID="{F3043835-1467-43E0-8502-3ED462A0690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EAFF0DF-9C5F-4E2C-B775-3A118C1AD723}" type="pres">
      <dgm:prSet presAssocID="{F3043835-1467-43E0-8502-3ED462A0690B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s-CR"/>
        </a:p>
      </dgm:t>
    </dgm:pt>
    <dgm:pt modelId="{0931EA43-5E2C-4EA9-A770-430AECF4758B}" type="pres">
      <dgm:prSet presAssocID="{3877C768-062D-4F78-BB14-92755ABAC66E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R"/>
        </a:p>
      </dgm:t>
    </dgm:pt>
    <dgm:pt modelId="{1E2AF37A-B370-4247-88AB-E4D0666DEAB8}" type="pres">
      <dgm:prSet presAssocID="{3877C768-062D-4F78-BB14-92755ABAC66E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s-CR"/>
        </a:p>
      </dgm:t>
    </dgm:pt>
    <dgm:pt modelId="{2D6F68F9-81AF-4455-9B7E-ECDC9D5A7C00}" type="pres">
      <dgm:prSet presAssocID="{C911A492-D311-4F30-9887-690CAFB8351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CBFA7C66-8D3E-4B05-A168-BF751ADDE8A2}" type="pres">
      <dgm:prSet presAssocID="{C911A492-D311-4F30-9887-690CAFB83514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s-CR"/>
        </a:p>
      </dgm:t>
    </dgm:pt>
  </dgm:ptLst>
  <dgm:cxnLst>
    <dgm:cxn modelId="{C57385C0-9E96-4C71-886F-7C8AB4373C7F}" srcId="{3877C768-062D-4F78-BB14-92755ABAC66E}" destId="{4EA25A7B-F919-444D-8D87-B35BA5189901}" srcOrd="0" destOrd="0" parTransId="{C2C5DD2F-37C8-4A68-B67F-B7C4469C1E2B}" sibTransId="{534BC0EB-5405-4905-B741-B9410A38EDBE}"/>
    <dgm:cxn modelId="{B57D3B28-43E7-4629-8310-BFF027A3B227}" srcId="{F3043835-1467-43E0-8502-3ED462A0690B}" destId="{F3B60107-6E72-4301-8E22-A70107DF19B0}" srcOrd="0" destOrd="0" parTransId="{CD125634-37C5-46A3-AAC2-00F2EFEF0FF8}" sibTransId="{7B96DDA2-917F-41B5-86E2-E7678679A84E}"/>
    <dgm:cxn modelId="{7E8AA1C6-A0B2-4FE5-A30D-8AF5536A750E}" type="presOf" srcId="{B68CE47C-F44A-4CD8-8D74-9E1C47FD7B36}" destId="{CA55E8F5-735F-4363-9BD9-C9148726B191}" srcOrd="0" destOrd="0" presId="urn:microsoft.com/office/officeart/2005/8/layout/vList2"/>
    <dgm:cxn modelId="{B58D2D6D-5D1A-4ED4-B93F-9C9008BB6317}" srcId="{C011410C-51C8-4DB5-9875-B02CD3ECF914}" destId="{F3043835-1467-43E0-8502-3ED462A0690B}" srcOrd="2" destOrd="0" parTransId="{06886370-8614-488C-9D45-82F181F4BCE5}" sibTransId="{38D776A7-6A82-4939-BDAA-F01B5F2BE183}"/>
    <dgm:cxn modelId="{04EE3D9C-683B-4325-938E-B5C7608CD0FB}" srcId="{C011410C-51C8-4DB5-9875-B02CD3ECF914}" destId="{B68CE47C-F44A-4CD8-8D74-9E1C47FD7B36}" srcOrd="1" destOrd="0" parTransId="{A34BDE25-727F-470D-9CAE-25B390F7A9E2}" sibTransId="{D6F74CBC-B17B-4770-8AAD-A8B8A0CB44F1}"/>
    <dgm:cxn modelId="{7C126BBE-419D-4A4C-B3A8-36BB4774D376}" srcId="{C011410C-51C8-4DB5-9875-B02CD3ECF914}" destId="{E510EB3A-6D19-40C9-B72D-734B3A1F8EFF}" srcOrd="0" destOrd="0" parTransId="{3D110A26-9367-4835-A697-C9F5548FD0BD}" sibTransId="{91C70D82-1128-4C52-8CCF-BC46D2F41F61}"/>
    <dgm:cxn modelId="{0D737366-F08A-4F11-8F18-ED42151FF0FF}" srcId="{C911A492-D311-4F30-9887-690CAFB83514}" destId="{46252E14-D47F-4DBF-80F2-8605A4687750}" srcOrd="0" destOrd="0" parTransId="{FD9848C4-E948-492B-8F75-BF5A1527E969}" sibTransId="{3F2C6376-8985-4221-BFB3-C34F34544A97}"/>
    <dgm:cxn modelId="{54DCF785-068C-41B8-879F-0369922C49D9}" type="presOf" srcId="{F3043835-1467-43E0-8502-3ED462A0690B}" destId="{F117CD24-4387-478D-A461-02667D95014F}" srcOrd="0" destOrd="0" presId="urn:microsoft.com/office/officeart/2005/8/layout/vList2"/>
    <dgm:cxn modelId="{E6B39F86-6A6E-4345-9F6C-6637820CC728}" type="presOf" srcId="{E510EB3A-6D19-40C9-B72D-734B3A1F8EFF}" destId="{8E5F7DD3-27FE-42C0-8FAA-4537F110374E}" srcOrd="0" destOrd="0" presId="urn:microsoft.com/office/officeart/2005/8/layout/vList2"/>
    <dgm:cxn modelId="{A709896F-1A9E-48F8-A91A-1783A690ADC4}" srcId="{B68CE47C-F44A-4CD8-8D74-9E1C47FD7B36}" destId="{B704B035-3744-43E2-A3F9-D38EB1F36E59}" srcOrd="0" destOrd="0" parTransId="{8203DFD2-C3D6-4691-9EFD-51EF7984D292}" sibTransId="{F80A0E17-4A45-473E-8EFC-EC121CDC52DF}"/>
    <dgm:cxn modelId="{0AE3D652-67E6-4B04-B4A5-14FE6AE96790}" type="presOf" srcId="{C011410C-51C8-4DB5-9875-B02CD3ECF914}" destId="{8E304A2C-EF61-4C0B-A444-B5639E98965C}" srcOrd="0" destOrd="0" presId="urn:microsoft.com/office/officeart/2005/8/layout/vList2"/>
    <dgm:cxn modelId="{9AD473EB-49B9-47D0-BE16-DFC6A8C8C59E}" srcId="{C011410C-51C8-4DB5-9875-B02CD3ECF914}" destId="{3877C768-062D-4F78-BB14-92755ABAC66E}" srcOrd="3" destOrd="0" parTransId="{F571A323-966C-40C6-ACC7-B643FAB68803}" sibTransId="{F68A8D70-A6A2-4D35-A74B-B74EA7F9CD12}"/>
    <dgm:cxn modelId="{7796C9EB-8406-46A1-BCB5-B7C7D61B4121}" type="presOf" srcId="{F9AD09FA-D2A3-4D60-8D25-B6C914DE11BE}" destId="{343E8F1C-0740-4BD4-8A5A-9504F7D26279}" srcOrd="0" destOrd="0" presId="urn:microsoft.com/office/officeart/2005/8/layout/vList2"/>
    <dgm:cxn modelId="{6C20569E-7A39-43C0-93C6-30087414EA3E}" srcId="{E510EB3A-6D19-40C9-B72D-734B3A1F8EFF}" destId="{F9AD09FA-D2A3-4D60-8D25-B6C914DE11BE}" srcOrd="0" destOrd="0" parTransId="{03C6AD10-812B-408E-ADB9-D7829DC81602}" sibTransId="{289B97DB-92D0-4A76-A70A-FA72FA1BB5C7}"/>
    <dgm:cxn modelId="{1AAE9EB1-0729-4509-A0B3-1CC712095B0D}" type="presOf" srcId="{F3B60107-6E72-4301-8E22-A70107DF19B0}" destId="{0EAFF0DF-9C5F-4E2C-B775-3A118C1AD723}" srcOrd="0" destOrd="0" presId="urn:microsoft.com/office/officeart/2005/8/layout/vList2"/>
    <dgm:cxn modelId="{619F3DE8-1558-4134-93FC-4B67BAA0E886}" type="presOf" srcId="{46252E14-D47F-4DBF-80F2-8605A4687750}" destId="{CBFA7C66-8D3E-4B05-A168-BF751ADDE8A2}" srcOrd="0" destOrd="0" presId="urn:microsoft.com/office/officeart/2005/8/layout/vList2"/>
    <dgm:cxn modelId="{D0A9BE95-1411-4D2E-9422-10E3D45332FD}" type="presOf" srcId="{B704B035-3744-43E2-A3F9-D38EB1F36E59}" destId="{A569CBA9-2121-4C2C-A8AB-788E293A3881}" srcOrd="0" destOrd="0" presId="urn:microsoft.com/office/officeart/2005/8/layout/vList2"/>
    <dgm:cxn modelId="{DFAF9673-2302-464D-A638-0269882CEE53}" type="presOf" srcId="{4EA25A7B-F919-444D-8D87-B35BA5189901}" destId="{1E2AF37A-B370-4247-88AB-E4D0666DEAB8}" srcOrd="0" destOrd="0" presId="urn:microsoft.com/office/officeart/2005/8/layout/vList2"/>
    <dgm:cxn modelId="{4D9A6AC1-6AC5-46F5-B385-C2232648ADAA}" type="presOf" srcId="{3877C768-062D-4F78-BB14-92755ABAC66E}" destId="{0931EA43-5E2C-4EA9-A770-430AECF4758B}" srcOrd="0" destOrd="0" presId="urn:microsoft.com/office/officeart/2005/8/layout/vList2"/>
    <dgm:cxn modelId="{28383E6D-C2F6-4D9A-A623-E5E7CD24FDF7}" srcId="{C011410C-51C8-4DB5-9875-B02CD3ECF914}" destId="{C911A492-D311-4F30-9887-690CAFB83514}" srcOrd="4" destOrd="0" parTransId="{D0969207-9917-4119-99DD-F7C239CBDE9B}" sibTransId="{399980DD-D93E-4EA8-8202-94851FA0EE96}"/>
    <dgm:cxn modelId="{5F9E1102-F98C-4502-8801-8341C403A0A7}" type="presOf" srcId="{C911A492-D311-4F30-9887-690CAFB83514}" destId="{2D6F68F9-81AF-4455-9B7E-ECDC9D5A7C00}" srcOrd="0" destOrd="0" presId="urn:microsoft.com/office/officeart/2005/8/layout/vList2"/>
    <dgm:cxn modelId="{98B0C548-51A4-41E8-B02D-1400D198E394}" type="presParOf" srcId="{8E304A2C-EF61-4C0B-A444-B5639E98965C}" destId="{8E5F7DD3-27FE-42C0-8FAA-4537F110374E}" srcOrd="0" destOrd="0" presId="urn:microsoft.com/office/officeart/2005/8/layout/vList2"/>
    <dgm:cxn modelId="{46272604-CC61-4B17-8161-A5CFF3A72FF9}" type="presParOf" srcId="{8E304A2C-EF61-4C0B-A444-B5639E98965C}" destId="{343E8F1C-0740-4BD4-8A5A-9504F7D26279}" srcOrd="1" destOrd="0" presId="urn:microsoft.com/office/officeart/2005/8/layout/vList2"/>
    <dgm:cxn modelId="{2AF7E13B-E995-40AB-8056-ADE8E7CA55F8}" type="presParOf" srcId="{8E304A2C-EF61-4C0B-A444-B5639E98965C}" destId="{CA55E8F5-735F-4363-9BD9-C9148726B191}" srcOrd="2" destOrd="0" presId="urn:microsoft.com/office/officeart/2005/8/layout/vList2"/>
    <dgm:cxn modelId="{191AC239-61C2-4591-904B-FE9E7FC87C8F}" type="presParOf" srcId="{8E304A2C-EF61-4C0B-A444-B5639E98965C}" destId="{A569CBA9-2121-4C2C-A8AB-788E293A3881}" srcOrd="3" destOrd="0" presId="urn:microsoft.com/office/officeart/2005/8/layout/vList2"/>
    <dgm:cxn modelId="{EFD97EE2-F016-49FC-B5A0-5FA449A2C4E5}" type="presParOf" srcId="{8E304A2C-EF61-4C0B-A444-B5639E98965C}" destId="{F117CD24-4387-478D-A461-02667D95014F}" srcOrd="4" destOrd="0" presId="urn:microsoft.com/office/officeart/2005/8/layout/vList2"/>
    <dgm:cxn modelId="{E1893521-1AE6-40E9-801F-DCE4395B967F}" type="presParOf" srcId="{8E304A2C-EF61-4C0B-A444-B5639E98965C}" destId="{0EAFF0DF-9C5F-4E2C-B775-3A118C1AD723}" srcOrd="5" destOrd="0" presId="urn:microsoft.com/office/officeart/2005/8/layout/vList2"/>
    <dgm:cxn modelId="{80BD76E1-6358-4A53-850F-BDB6A15EDEE8}" type="presParOf" srcId="{8E304A2C-EF61-4C0B-A444-B5639E98965C}" destId="{0931EA43-5E2C-4EA9-A770-430AECF4758B}" srcOrd="6" destOrd="0" presId="urn:microsoft.com/office/officeart/2005/8/layout/vList2"/>
    <dgm:cxn modelId="{CC008E65-4914-4EB0-B424-8BC14DBC8652}" type="presParOf" srcId="{8E304A2C-EF61-4C0B-A444-B5639E98965C}" destId="{1E2AF37A-B370-4247-88AB-E4D0666DEAB8}" srcOrd="7" destOrd="0" presId="urn:microsoft.com/office/officeart/2005/8/layout/vList2"/>
    <dgm:cxn modelId="{0BAEAD44-C51A-40DA-869A-4D7A339E8705}" type="presParOf" srcId="{8E304A2C-EF61-4C0B-A444-B5639E98965C}" destId="{2D6F68F9-81AF-4455-9B7E-ECDC9D5A7C00}" srcOrd="8" destOrd="0" presId="urn:microsoft.com/office/officeart/2005/8/layout/vList2"/>
    <dgm:cxn modelId="{BF42E877-D472-47AD-9938-A8FCE66E7CFB}" type="presParOf" srcId="{8E304A2C-EF61-4C0B-A444-B5639E98965C}" destId="{CBFA7C66-8D3E-4B05-A168-BF751ADDE8A2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8547E9-64FC-40C4-A855-9123E321E69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R"/>
        </a:p>
      </dgm:t>
    </dgm:pt>
    <dgm:pt modelId="{9F321FA9-FCB8-4FBC-87F8-FBBE3532213A}" type="pres">
      <dgm:prSet presAssocID="{A88547E9-64FC-40C4-A855-9123E321E69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R"/>
        </a:p>
      </dgm:t>
    </dgm:pt>
  </dgm:ptLst>
  <dgm:cxnLst>
    <dgm:cxn modelId="{D7D0F6AF-A0F9-4084-81FA-9395082B1F08}" type="presOf" srcId="{A88547E9-64FC-40C4-A855-9123E321E69C}" destId="{9F321FA9-FCB8-4FBC-87F8-FBBE3532213A}" srcOrd="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73FF6A-DF11-4FBA-9664-8DEDC3E64E51}" type="doc">
      <dgm:prSet loTypeId="urn:microsoft.com/office/officeart/2005/8/layout/target3" loCatId="list" qsTypeId="urn:microsoft.com/office/officeart/2005/8/quickstyle/3d4" qsCatId="3D" csTypeId="urn:microsoft.com/office/officeart/2005/8/colors/accent0_3" csCatId="mainScheme" phldr="1"/>
      <dgm:spPr/>
    </dgm:pt>
    <dgm:pt modelId="{C72F4C44-F3DB-4999-BF6C-4A62324E251F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R" b="1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rPr>
            <a:t>Problemas de la naturaleza de los datos: </a:t>
          </a:r>
        </a:p>
        <a:p>
          <a:pPr>
            <a:buFont typeface="Arial" panose="020B0604020202020204" pitchFamily="34" charset="0"/>
            <a:buChar char="•"/>
          </a:pPr>
          <a:r>
            <a:rPr lang="es-CR" b="0" dirty="0">
              <a:latin typeface="Arial" pitchFamily="34" charset="0"/>
              <a:cs typeface="Arial" pitchFamily="34" charset="0"/>
            </a:rPr>
            <a:t>Se realizará preprocesamiento para </a:t>
          </a:r>
          <a:r>
            <a:rPr lang="es-CR" b="0" dirty="0" smtClean="0">
              <a:latin typeface="Arial" pitchFamily="34" charset="0"/>
              <a:cs typeface="Arial" pitchFamily="34" charset="0"/>
            </a:rPr>
            <a:t>garantizar que </a:t>
          </a:r>
          <a:r>
            <a:rPr lang="es-CR" b="0" dirty="0">
              <a:latin typeface="Arial" pitchFamily="34" charset="0"/>
              <a:cs typeface="Arial" pitchFamily="34" charset="0"/>
            </a:rPr>
            <a:t>los datos sean de Calidad, por ejemplo, cambiar el tipo de </a:t>
          </a:r>
          <a:r>
            <a:rPr lang="es-CR" b="0" dirty="0" smtClean="0">
              <a:latin typeface="Arial" pitchFamily="34" charset="0"/>
              <a:cs typeface="Arial" pitchFamily="34" charset="0"/>
            </a:rPr>
            <a:t>dato</a:t>
          </a:r>
          <a:endParaRPr lang="es-CR" b="0" dirty="0"/>
        </a:p>
      </dgm:t>
    </dgm:pt>
    <dgm:pt modelId="{29536DBE-BCF4-4885-89C3-BD5D77D45B20}" type="parTrans" cxnId="{128A24B2-3BC3-494B-90BC-15B51753D447}">
      <dgm:prSet/>
      <dgm:spPr/>
      <dgm:t>
        <a:bodyPr/>
        <a:lstStyle/>
        <a:p>
          <a:endParaRPr lang="es-CR"/>
        </a:p>
      </dgm:t>
    </dgm:pt>
    <dgm:pt modelId="{9236E827-837A-45A8-ADE1-3695477B8285}" type="sibTrans" cxnId="{128A24B2-3BC3-494B-90BC-15B51753D447}">
      <dgm:prSet/>
      <dgm:spPr/>
      <dgm:t>
        <a:bodyPr/>
        <a:lstStyle/>
        <a:p>
          <a:endParaRPr lang="es-CR"/>
        </a:p>
      </dgm:t>
    </dgm:pt>
    <dgm:pt modelId="{AD934C95-393F-4226-9599-EDFF9B7E9D23}">
      <dgm:prSet/>
      <dgm:spPr/>
      <dgm:t>
        <a:bodyPr/>
        <a:lstStyle/>
        <a:p>
          <a:r>
            <a:rPr lang="es-CR" b="1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rPr>
            <a:t>Problemas de parámetros de calidad deficientes:</a:t>
          </a:r>
        </a:p>
        <a:p>
          <a:r>
            <a:rPr lang="es-CR" dirty="0">
              <a:latin typeface="Arial" pitchFamily="34" charset="0"/>
              <a:cs typeface="Arial" pitchFamily="34" charset="0"/>
            </a:rPr>
            <a:t> Se validará si deben eliminarse atributos que no agregan valor y estén generando ruido en el modelo</a:t>
          </a:r>
        </a:p>
      </dgm:t>
    </dgm:pt>
    <dgm:pt modelId="{147C79FD-4779-4234-AD0E-4B40A3176D5D}" type="parTrans" cxnId="{929158E3-AD27-4CDD-BCFB-B03D1413BC9F}">
      <dgm:prSet/>
      <dgm:spPr/>
      <dgm:t>
        <a:bodyPr/>
        <a:lstStyle/>
        <a:p>
          <a:endParaRPr lang="es-CR"/>
        </a:p>
      </dgm:t>
    </dgm:pt>
    <dgm:pt modelId="{C8411547-8D99-4FBB-B8A5-781FB99401DE}" type="sibTrans" cxnId="{929158E3-AD27-4CDD-BCFB-B03D1413BC9F}">
      <dgm:prSet/>
      <dgm:spPr/>
      <dgm:t>
        <a:bodyPr/>
        <a:lstStyle/>
        <a:p>
          <a:endParaRPr lang="es-CR"/>
        </a:p>
      </dgm:t>
    </dgm:pt>
    <dgm:pt modelId="{5C497C47-E3B1-40CD-95F6-8CAE6BCBB681}" type="pres">
      <dgm:prSet presAssocID="{B973FF6A-DF11-4FBA-9664-8DEDC3E64E5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41DB0CA-944D-4883-8168-AEED2B9F0D66}" type="pres">
      <dgm:prSet presAssocID="{C72F4C44-F3DB-4999-BF6C-4A62324E251F}" presName="circle1" presStyleLbl="node1" presStyleIdx="0" presStyleCnt="2"/>
      <dgm:spPr/>
    </dgm:pt>
    <dgm:pt modelId="{F74A39D9-5E40-4FC2-AFDA-BFA4E59517AA}" type="pres">
      <dgm:prSet presAssocID="{C72F4C44-F3DB-4999-BF6C-4A62324E251F}" presName="space" presStyleCnt="0"/>
      <dgm:spPr/>
    </dgm:pt>
    <dgm:pt modelId="{6593077B-1E0A-4078-B294-8AF0B6F35AD8}" type="pres">
      <dgm:prSet presAssocID="{C72F4C44-F3DB-4999-BF6C-4A62324E251F}" presName="rect1" presStyleLbl="alignAcc1" presStyleIdx="0" presStyleCnt="2"/>
      <dgm:spPr/>
      <dgm:t>
        <a:bodyPr/>
        <a:lstStyle/>
        <a:p>
          <a:endParaRPr lang="es-CR"/>
        </a:p>
      </dgm:t>
    </dgm:pt>
    <dgm:pt modelId="{D67261EB-1FC0-42FD-8FE2-4DCEC403C6CD}" type="pres">
      <dgm:prSet presAssocID="{AD934C95-393F-4226-9599-EDFF9B7E9D23}" presName="vertSpace2" presStyleLbl="node1" presStyleIdx="0" presStyleCnt="2"/>
      <dgm:spPr/>
    </dgm:pt>
    <dgm:pt modelId="{0C26086F-068E-476A-8FFC-8A563113DD95}" type="pres">
      <dgm:prSet presAssocID="{AD934C95-393F-4226-9599-EDFF9B7E9D23}" presName="circle2" presStyleLbl="node1" presStyleIdx="1" presStyleCnt="2"/>
      <dgm:spPr/>
    </dgm:pt>
    <dgm:pt modelId="{62A10490-2340-4140-BCDE-FB8678733832}" type="pres">
      <dgm:prSet presAssocID="{AD934C95-393F-4226-9599-EDFF9B7E9D23}" presName="rect2" presStyleLbl="alignAcc1" presStyleIdx="1" presStyleCnt="2"/>
      <dgm:spPr/>
      <dgm:t>
        <a:bodyPr/>
        <a:lstStyle/>
        <a:p>
          <a:endParaRPr lang="es-CR"/>
        </a:p>
      </dgm:t>
    </dgm:pt>
    <dgm:pt modelId="{F7512CB6-B70D-4104-89FF-10FAF8371BDE}" type="pres">
      <dgm:prSet presAssocID="{C72F4C44-F3DB-4999-BF6C-4A62324E251F}" presName="rect1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s-CR"/>
        </a:p>
      </dgm:t>
    </dgm:pt>
    <dgm:pt modelId="{26E5A417-A87D-43E6-81B5-0487694FFF28}" type="pres">
      <dgm:prSet presAssocID="{AD934C95-393F-4226-9599-EDFF9B7E9D23}" presName="rect2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s-CR"/>
        </a:p>
      </dgm:t>
    </dgm:pt>
  </dgm:ptLst>
  <dgm:cxnLst>
    <dgm:cxn modelId="{D485A64E-D7DD-4B6B-9BB8-8DAAC1FE2D97}" type="presOf" srcId="{B973FF6A-DF11-4FBA-9664-8DEDC3E64E51}" destId="{5C497C47-E3B1-40CD-95F6-8CAE6BCBB681}" srcOrd="0" destOrd="0" presId="urn:microsoft.com/office/officeart/2005/8/layout/target3"/>
    <dgm:cxn modelId="{7F30E1F9-6E12-4E2A-9C1B-D46DD91EA0D8}" type="presOf" srcId="{AD934C95-393F-4226-9599-EDFF9B7E9D23}" destId="{62A10490-2340-4140-BCDE-FB8678733832}" srcOrd="0" destOrd="0" presId="urn:microsoft.com/office/officeart/2005/8/layout/target3"/>
    <dgm:cxn modelId="{13C63657-6DDB-4F84-A191-D3ADB4652F8D}" type="presOf" srcId="{C72F4C44-F3DB-4999-BF6C-4A62324E251F}" destId="{F7512CB6-B70D-4104-89FF-10FAF8371BDE}" srcOrd="1" destOrd="0" presId="urn:microsoft.com/office/officeart/2005/8/layout/target3"/>
    <dgm:cxn modelId="{929158E3-AD27-4CDD-BCFB-B03D1413BC9F}" srcId="{B973FF6A-DF11-4FBA-9664-8DEDC3E64E51}" destId="{AD934C95-393F-4226-9599-EDFF9B7E9D23}" srcOrd="1" destOrd="0" parTransId="{147C79FD-4779-4234-AD0E-4B40A3176D5D}" sibTransId="{C8411547-8D99-4FBB-B8A5-781FB99401DE}"/>
    <dgm:cxn modelId="{3DA17F7C-1C72-4687-B46A-9CC2259AFAD8}" type="presOf" srcId="{AD934C95-393F-4226-9599-EDFF9B7E9D23}" destId="{26E5A417-A87D-43E6-81B5-0487694FFF28}" srcOrd="1" destOrd="0" presId="urn:microsoft.com/office/officeart/2005/8/layout/target3"/>
    <dgm:cxn modelId="{6C9A638E-0084-42B7-8D8E-09E8748BB14E}" type="presOf" srcId="{C72F4C44-F3DB-4999-BF6C-4A62324E251F}" destId="{6593077B-1E0A-4078-B294-8AF0B6F35AD8}" srcOrd="0" destOrd="0" presId="urn:microsoft.com/office/officeart/2005/8/layout/target3"/>
    <dgm:cxn modelId="{128A24B2-3BC3-494B-90BC-15B51753D447}" srcId="{B973FF6A-DF11-4FBA-9664-8DEDC3E64E51}" destId="{C72F4C44-F3DB-4999-BF6C-4A62324E251F}" srcOrd="0" destOrd="0" parTransId="{29536DBE-BCF4-4885-89C3-BD5D77D45B20}" sibTransId="{9236E827-837A-45A8-ADE1-3695477B8285}"/>
    <dgm:cxn modelId="{E7F4EE26-CD6F-4F1F-AA64-0508934A7C32}" type="presParOf" srcId="{5C497C47-E3B1-40CD-95F6-8CAE6BCBB681}" destId="{B41DB0CA-944D-4883-8168-AEED2B9F0D66}" srcOrd="0" destOrd="0" presId="urn:microsoft.com/office/officeart/2005/8/layout/target3"/>
    <dgm:cxn modelId="{AFCF230B-A02E-4AAD-BBC7-03D9F368217B}" type="presParOf" srcId="{5C497C47-E3B1-40CD-95F6-8CAE6BCBB681}" destId="{F74A39D9-5E40-4FC2-AFDA-BFA4E59517AA}" srcOrd="1" destOrd="0" presId="urn:microsoft.com/office/officeart/2005/8/layout/target3"/>
    <dgm:cxn modelId="{90F3231B-AA28-4F79-80F6-C7B6E59748CB}" type="presParOf" srcId="{5C497C47-E3B1-40CD-95F6-8CAE6BCBB681}" destId="{6593077B-1E0A-4078-B294-8AF0B6F35AD8}" srcOrd="2" destOrd="0" presId="urn:microsoft.com/office/officeart/2005/8/layout/target3"/>
    <dgm:cxn modelId="{D3EB9DAA-59D4-4277-B7A5-096A19C0CCA0}" type="presParOf" srcId="{5C497C47-E3B1-40CD-95F6-8CAE6BCBB681}" destId="{D67261EB-1FC0-42FD-8FE2-4DCEC403C6CD}" srcOrd="3" destOrd="0" presId="urn:microsoft.com/office/officeart/2005/8/layout/target3"/>
    <dgm:cxn modelId="{9CFCA98B-7667-45CA-B2AA-ED90CF4C2A8A}" type="presParOf" srcId="{5C497C47-E3B1-40CD-95F6-8CAE6BCBB681}" destId="{0C26086F-068E-476A-8FFC-8A563113DD95}" srcOrd="4" destOrd="0" presId="urn:microsoft.com/office/officeart/2005/8/layout/target3"/>
    <dgm:cxn modelId="{0DDEC014-D2CD-4AFD-B9EF-F4BE08B82A40}" type="presParOf" srcId="{5C497C47-E3B1-40CD-95F6-8CAE6BCBB681}" destId="{62A10490-2340-4140-BCDE-FB8678733832}" srcOrd="5" destOrd="0" presId="urn:microsoft.com/office/officeart/2005/8/layout/target3"/>
    <dgm:cxn modelId="{B3A679D2-8186-4381-B708-9FE4749D00FD}" type="presParOf" srcId="{5C497C47-E3B1-40CD-95F6-8CAE6BCBB681}" destId="{F7512CB6-B70D-4104-89FF-10FAF8371BDE}" srcOrd="6" destOrd="0" presId="urn:microsoft.com/office/officeart/2005/8/layout/target3"/>
    <dgm:cxn modelId="{2C8B4AD8-5FB6-4270-B56C-04A71472A7FC}" type="presParOf" srcId="{5C497C47-E3B1-40CD-95F6-8CAE6BCBB681}" destId="{26E5A417-A87D-43E6-81B5-0487694FFF28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89EB68-C411-4AA5-9ADC-137103DB7E7C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R"/>
        </a:p>
      </dgm:t>
    </dgm:pt>
    <dgm:pt modelId="{E50FBB3B-953E-426A-B58F-B0A0915C6E8E}">
      <dgm:prSet phldrT="[Texto]"/>
      <dgm:spPr/>
      <dgm:t>
        <a:bodyPr/>
        <a:lstStyle/>
        <a:p>
          <a:pPr algn="l"/>
          <a:r>
            <a:rPr lang="es-CR" dirty="0" smtClean="0"/>
            <a:t>Se puede observar en los datos históricos que el incumplimiento del pago de los clientes es mucho mayor que el cumplimiento</a:t>
          </a:r>
          <a:endParaRPr lang="es-CR" dirty="0"/>
        </a:p>
      </dgm:t>
    </dgm:pt>
    <dgm:pt modelId="{E55C23D9-589D-4081-9656-B6EEECE04A19}" type="parTrans" cxnId="{B1A6ADF1-6651-41C1-B430-7465BCABD664}">
      <dgm:prSet/>
      <dgm:spPr/>
      <dgm:t>
        <a:bodyPr/>
        <a:lstStyle/>
        <a:p>
          <a:endParaRPr lang="es-CR"/>
        </a:p>
      </dgm:t>
    </dgm:pt>
    <dgm:pt modelId="{CBE6CBCC-83E3-43D2-9C7B-0A2038BAACE6}" type="sibTrans" cxnId="{B1A6ADF1-6651-41C1-B430-7465BCABD664}">
      <dgm:prSet/>
      <dgm:spPr/>
      <dgm:t>
        <a:bodyPr/>
        <a:lstStyle/>
        <a:p>
          <a:endParaRPr lang="es-CR"/>
        </a:p>
      </dgm:t>
    </dgm:pt>
    <dgm:pt modelId="{81D8EB50-492A-427B-841C-3DAF9797AD7C}">
      <dgm:prSet custT="1"/>
      <dgm:spPr/>
      <dgm:t>
        <a:bodyPr/>
        <a:lstStyle/>
        <a:p>
          <a:r>
            <a:rPr lang="es-CR" sz="1600" dirty="0" smtClean="0"/>
            <a:t>Las mujeres presentan un porcentaje levemente mayor de incumplimiento con respecto a los hombres</a:t>
          </a:r>
        </a:p>
      </dgm:t>
    </dgm:pt>
    <dgm:pt modelId="{8A76B03C-6700-47C6-90C2-E1BECD5122E0}" type="parTrans" cxnId="{AE11B9E8-D46F-438A-8A6E-A1E9E7470482}">
      <dgm:prSet/>
      <dgm:spPr/>
      <dgm:t>
        <a:bodyPr/>
        <a:lstStyle/>
        <a:p>
          <a:endParaRPr lang="es-CR"/>
        </a:p>
      </dgm:t>
    </dgm:pt>
    <dgm:pt modelId="{10958C48-DC82-414D-91D6-B5D74A1E62C5}" type="sibTrans" cxnId="{AE11B9E8-D46F-438A-8A6E-A1E9E7470482}">
      <dgm:prSet/>
      <dgm:spPr/>
      <dgm:t>
        <a:bodyPr/>
        <a:lstStyle/>
        <a:p>
          <a:endParaRPr lang="es-CR"/>
        </a:p>
      </dgm:t>
    </dgm:pt>
    <dgm:pt modelId="{2DA1E5DC-532D-4798-BC17-C216DA6E34B8}">
      <dgm:prSet/>
      <dgm:spPr/>
      <dgm:t>
        <a:bodyPr/>
        <a:lstStyle/>
        <a:p>
          <a:pPr algn="l"/>
          <a:r>
            <a:rPr lang="es-CR" dirty="0" smtClean="0"/>
            <a:t>El incumplimiento es mayor en los clientes que se encuentran en la categoría “Otro” estado civil, seguidamente de los que se encuentran solteros</a:t>
          </a:r>
        </a:p>
      </dgm:t>
    </dgm:pt>
    <dgm:pt modelId="{ED15AB5A-ABF7-4B14-A950-B5203CF1754D}" type="parTrans" cxnId="{2267B7B0-EFD6-4915-B157-A4974404F641}">
      <dgm:prSet/>
      <dgm:spPr/>
      <dgm:t>
        <a:bodyPr/>
        <a:lstStyle/>
        <a:p>
          <a:endParaRPr lang="es-CR"/>
        </a:p>
      </dgm:t>
    </dgm:pt>
    <dgm:pt modelId="{2A9DEAB2-6351-4F81-9463-2079D5599EE3}" type="sibTrans" cxnId="{2267B7B0-EFD6-4915-B157-A4974404F641}">
      <dgm:prSet/>
      <dgm:spPr/>
      <dgm:t>
        <a:bodyPr/>
        <a:lstStyle/>
        <a:p>
          <a:endParaRPr lang="es-CR"/>
        </a:p>
      </dgm:t>
    </dgm:pt>
    <dgm:pt modelId="{9245DC8E-ECF6-48A0-8521-94D22E1E4F22}">
      <dgm:prSet custT="1"/>
      <dgm:spPr/>
      <dgm:t>
        <a:bodyPr/>
        <a:lstStyle/>
        <a:p>
          <a:r>
            <a:rPr lang="es-CR" sz="1600" dirty="0" smtClean="0"/>
            <a:t>Se presenta un mayor incumplimiento en los clientes con categoría “Otro” grado académico</a:t>
          </a:r>
        </a:p>
      </dgm:t>
    </dgm:pt>
    <dgm:pt modelId="{EDF3EDA9-FC8E-4AD1-9AC4-08A6F5894341}" type="parTrans" cxnId="{A152A522-CFD2-497B-BEA0-A58E049EEDA4}">
      <dgm:prSet/>
      <dgm:spPr/>
      <dgm:t>
        <a:bodyPr/>
        <a:lstStyle/>
        <a:p>
          <a:endParaRPr lang="es-CR"/>
        </a:p>
      </dgm:t>
    </dgm:pt>
    <dgm:pt modelId="{6B524B22-3494-419D-BB3E-459D41EF99BF}" type="sibTrans" cxnId="{A152A522-CFD2-497B-BEA0-A58E049EEDA4}">
      <dgm:prSet/>
      <dgm:spPr/>
      <dgm:t>
        <a:bodyPr/>
        <a:lstStyle/>
        <a:p>
          <a:endParaRPr lang="es-CR"/>
        </a:p>
      </dgm:t>
    </dgm:pt>
    <dgm:pt modelId="{253EAF6F-B2A8-4B46-8B0D-B946B2F2F1D8}" type="pres">
      <dgm:prSet presAssocID="{7489EB68-C411-4AA5-9ADC-137103DB7E7C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s-CR"/>
        </a:p>
      </dgm:t>
    </dgm:pt>
    <dgm:pt modelId="{B8CD0932-5279-485F-92B4-713500357C8F}" type="pres">
      <dgm:prSet presAssocID="{E50FBB3B-953E-426A-B58F-B0A0915C6E8E}" presName="circle1" presStyleLbl="node1" presStyleIdx="0" presStyleCnt="2"/>
      <dgm:spPr/>
    </dgm:pt>
    <dgm:pt modelId="{7FE616E2-3779-454D-9E26-B39F6062672A}" type="pres">
      <dgm:prSet presAssocID="{E50FBB3B-953E-426A-B58F-B0A0915C6E8E}" presName="space" presStyleCnt="0"/>
      <dgm:spPr/>
    </dgm:pt>
    <dgm:pt modelId="{E41DF974-367E-4BD4-AF6E-10480820040A}" type="pres">
      <dgm:prSet presAssocID="{E50FBB3B-953E-426A-B58F-B0A0915C6E8E}" presName="rect1" presStyleLbl="alignAcc1" presStyleIdx="0" presStyleCnt="2"/>
      <dgm:spPr/>
      <dgm:t>
        <a:bodyPr/>
        <a:lstStyle/>
        <a:p>
          <a:endParaRPr lang="es-CR"/>
        </a:p>
      </dgm:t>
    </dgm:pt>
    <dgm:pt modelId="{01A18029-E5DE-427D-96DC-8C1838148C9A}" type="pres">
      <dgm:prSet presAssocID="{2DA1E5DC-532D-4798-BC17-C216DA6E34B8}" presName="vertSpace2" presStyleLbl="node1" presStyleIdx="0" presStyleCnt="2"/>
      <dgm:spPr/>
    </dgm:pt>
    <dgm:pt modelId="{8A0F04BF-878F-4809-9EAA-718CBF94B6C8}" type="pres">
      <dgm:prSet presAssocID="{2DA1E5DC-532D-4798-BC17-C216DA6E34B8}" presName="circle2" presStyleLbl="node1" presStyleIdx="1" presStyleCnt="2"/>
      <dgm:spPr/>
    </dgm:pt>
    <dgm:pt modelId="{2486026E-13FF-4947-8B8F-35B2393A8886}" type="pres">
      <dgm:prSet presAssocID="{2DA1E5DC-532D-4798-BC17-C216DA6E34B8}" presName="rect2" presStyleLbl="alignAcc1" presStyleIdx="1" presStyleCnt="2"/>
      <dgm:spPr/>
      <dgm:t>
        <a:bodyPr/>
        <a:lstStyle/>
        <a:p>
          <a:endParaRPr lang="es-CR"/>
        </a:p>
      </dgm:t>
    </dgm:pt>
    <dgm:pt modelId="{C580A304-0700-418C-8CE7-03A53AF3AA5F}" type="pres">
      <dgm:prSet presAssocID="{E50FBB3B-953E-426A-B58F-B0A0915C6E8E}" presName="rect1ParTx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s-CR"/>
        </a:p>
      </dgm:t>
    </dgm:pt>
    <dgm:pt modelId="{CEEF292A-0258-4F70-BFF5-B247EE2BEE24}" type="pres">
      <dgm:prSet presAssocID="{E50FBB3B-953E-426A-B58F-B0A0915C6E8E}" presName="rect1ChTx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s-CR"/>
        </a:p>
      </dgm:t>
    </dgm:pt>
    <dgm:pt modelId="{DBF81999-36F1-489B-9F61-8C735A6C2BE2}" type="pres">
      <dgm:prSet presAssocID="{2DA1E5DC-532D-4798-BC17-C216DA6E34B8}" presName="rect2ParTx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s-CR"/>
        </a:p>
      </dgm:t>
    </dgm:pt>
    <dgm:pt modelId="{3B034F85-6C2A-4C06-B7EA-75444AFF1215}" type="pres">
      <dgm:prSet presAssocID="{2DA1E5DC-532D-4798-BC17-C216DA6E34B8}" presName="rect2ChTx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s-CR"/>
        </a:p>
      </dgm:t>
    </dgm:pt>
  </dgm:ptLst>
  <dgm:cxnLst>
    <dgm:cxn modelId="{AE11B9E8-D46F-438A-8A6E-A1E9E7470482}" srcId="{E50FBB3B-953E-426A-B58F-B0A0915C6E8E}" destId="{81D8EB50-492A-427B-841C-3DAF9797AD7C}" srcOrd="0" destOrd="0" parTransId="{8A76B03C-6700-47C6-90C2-E1BECD5122E0}" sibTransId="{10958C48-DC82-414D-91D6-B5D74A1E62C5}"/>
    <dgm:cxn modelId="{B1A6ADF1-6651-41C1-B430-7465BCABD664}" srcId="{7489EB68-C411-4AA5-9ADC-137103DB7E7C}" destId="{E50FBB3B-953E-426A-B58F-B0A0915C6E8E}" srcOrd="0" destOrd="0" parTransId="{E55C23D9-589D-4081-9656-B6EEECE04A19}" sibTransId="{CBE6CBCC-83E3-43D2-9C7B-0A2038BAACE6}"/>
    <dgm:cxn modelId="{89B0CBCB-F5CC-46C4-9F17-57558A92F109}" type="presOf" srcId="{7489EB68-C411-4AA5-9ADC-137103DB7E7C}" destId="{253EAF6F-B2A8-4B46-8B0D-B946B2F2F1D8}" srcOrd="0" destOrd="0" presId="urn:microsoft.com/office/officeart/2005/8/layout/target3"/>
    <dgm:cxn modelId="{6E729DEF-6911-4525-907F-B66D928EF30E}" type="presOf" srcId="{81D8EB50-492A-427B-841C-3DAF9797AD7C}" destId="{CEEF292A-0258-4F70-BFF5-B247EE2BEE24}" srcOrd="0" destOrd="0" presId="urn:microsoft.com/office/officeart/2005/8/layout/target3"/>
    <dgm:cxn modelId="{B2A4CD30-CD8B-40DC-8A83-863E17002DCF}" type="presOf" srcId="{9245DC8E-ECF6-48A0-8521-94D22E1E4F22}" destId="{3B034F85-6C2A-4C06-B7EA-75444AFF1215}" srcOrd="0" destOrd="0" presId="urn:microsoft.com/office/officeart/2005/8/layout/target3"/>
    <dgm:cxn modelId="{B60538F8-2310-431A-B5D0-83D3F959B581}" type="presOf" srcId="{E50FBB3B-953E-426A-B58F-B0A0915C6E8E}" destId="{E41DF974-367E-4BD4-AF6E-10480820040A}" srcOrd="0" destOrd="0" presId="urn:microsoft.com/office/officeart/2005/8/layout/target3"/>
    <dgm:cxn modelId="{A152A522-CFD2-497B-BEA0-A58E049EEDA4}" srcId="{2DA1E5DC-532D-4798-BC17-C216DA6E34B8}" destId="{9245DC8E-ECF6-48A0-8521-94D22E1E4F22}" srcOrd="0" destOrd="0" parTransId="{EDF3EDA9-FC8E-4AD1-9AC4-08A6F5894341}" sibTransId="{6B524B22-3494-419D-BB3E-459D41EF99BF}"/>
    <dgm:cxn modelId="{3A2CF700-4635-4464-A3D7-3E35167FCC58}" type="presOf" srcId="{E50FBB3B-953E-426A-B58F-B0A0915C6E8E}" destId="{C580A304-0700-418C-8CE7-03A53AF3AA5F}" srcOrd="1" destOrd="0" presId="urn:microsoft.com/office/officeart/2005/8/layout/target3"/>
    <dgm:cxn modelId="{9247186C-608C-431D-8D7C-66E7B85619D0}" type="presOf" srcId="{2DA1E5DC-532D-4798-BC17-C216DA6E34B8}" destId="{2486026E-13FF-4947-8B8F-35B2393A8886}" srcOrd="0" destOrd="0" presId="urn:microsoft.com/office/officeart/2005/8/layout/target3"/>
    <dgm:cxn modelId="{2267B7B0-EFD6-4915-B157-A4974404F641}" srcId="{7489EB68-C411-4AA5-9ADC-137103DB7E7C}" destId="{2DA1E5DC-532D-4798-BC17-C216DA6E34B8}" srcOrd="1" destOrd="0" parTransId="{ED15AB5A-ABF7-4B14-A950-B5203CF1754D}" sibTransId="{2A9DEAB2-6351-4F81-9463-2079D5599EE3}"/>
    <dgm:cxn modelId="{4E455BB7-5493-44CD-AD59-7D616C00028B}" type="presOf" srcId="{2DA1E5DC-532D-4798-BC17-C216DA6E34B8}" destId="{DBF81999-36F1-489B-9F61-8C735A6C2BE2}" srcOrd="1" destOrd="0" presId="urn:microsoft.com/office/officeart/2005/8/layout/target3"/>
    <dgm:cxn modelId="{349ACCF9-111D-46A5-BF65-92C46BDFEF71}" type="presParOf" srcId="{253EAF6F-B2A8-4B46-8B0D-B946B2F2F1D8}" destId="{B8CD0932-5279-485F-92B4-713500357C8F}" srcOrd="0" destOrd="0" presId="urn:microsoft.com/office/officeart/2005/8/layout/target3"/>
    <dgm:cxn modelId="{71F8E8FA-D5F0-47F6-A521-5ED998C24153}" type="presParOf" srcId="{253EAF6F-B2A8-4B46-8B0D-B946B2F2F1D8}" destId="{7FE616E2-3779-454D-9E26-B39F6062672A}" srcOrd="1" destOrd="0" presId="urn:microsoft.com/office/officeart/2005/8/layout/target3"/>
    <dgm:cxn modelId="{4B637208-9502-4428-812D-A74046C15701}" type="presParOf" srcId="{253EAF6F-B2A8-4B46-8B0D-B946B2F2F1D8}" destId="{E41DF974-367E-4BD4-AF6E-10480820040A}" srcOrd="2" destOrd="0" presId="urn:microsoft.com/office/officeart/2005/8/layout/target3"/>
    <dgm:cxn modelId="{0E4FA155-CB09-405C-AD9B-314EA33787D8}" type="presParOf" srcId="{253EAF6F-B2A8-4B46-8B0D-B946B2F2F1D8}" destId="{01A18029-E5DE-427D-96DC-8C1838148C9A}" srcOrd="3" destOrd="0" presId="urn:microsoft.com/office/officeart/2005/8/layout/target3"/>
    <dgm:cxn modelId="{FE81617C-956E-4E0D-B592-AC2CCDF6BFAE}" type="presParOf" srcId="{253EAF6F-B2A8-4B46-8B0D-B946B2F2F1D8}" destId="{8A0F04BF-878F-4809-9EAA-718CBF94B6C8}" srcOrd="4" destOrd="0" presId="urn:microsoft.com/office/officeart/2005/8/layout/target3"/>
    <dgm:cxn modelId="{04A7BE55-031E-42DB-9534-862D3B061449}" type="presParOf" srcId="{253EAF6F-B2A8-4B46-8B0D-B946B2F2F1D8}" destId="{2486026E-13FF-4947-8B8F-35B2393A8886}" srcOrd="5" destOrd="0" presId="urn:microsoft.com/office/officeart/2005/8/layout/target3"/>
    <dgm:cxn modelId="{6238FADF-B706-40A8-BCFB-D5A94AC17DBA}" type="presParOf" srcId="{253EAF6F-B2A8-4B46-8B0D-B946B2F2F1D8}" destId="{C580A304-0700-418C-8CE7-03A53AF3AA5F}" srcOrd="6" destOrd="0" presId="urn:microsoft.com/office/officeart/2005/8/layout/target3"/>
    <dgm:cxn modelId="{43E30DF1-32DD-4C91-92F9-90BA9842DB63}" type="presParOf" srcId="{253EAF6F-B2A8-4B46-8B0D-B946B2F2F1D8}" destId="{CEEF292A-0258-4F70-BFF5-B247EE2BEE24}" srcOrd="7" destOrd="0" presId="urn:microsoft.com/office/officeart/2005/8/layout/target3"/>
    <dgm:cxn modelId="{B14C4113-E07E-496C-A7F3-4F3CE65D7647}" type="presParOf" srcId="{253EAF6F-B2A8-4B46-8B0D-B946B2F2F1D8}" destId="{DBF81999-36F1-489B-9F61-8C735A6C2BE2}" srcOrd="8" destOrd="0" presId="urn:microsoft.com/office/officeart/2005/8/layout/target3"/>
    <dgm:cxn modelId="{3FEFB3F4-A41F-4265-8BBE-2D1EA6890538}" type="presParOf" srcId="{253EAF6F-B2A8-4B46-8B0D-B946B2F2F1D8}" destId="{3B034F85-6C2A-4C06-B7EA-75444AFF1215}" srcOrd="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F7DD3-27FE-42C0-8FAA-4537F110374E}">
      <dsp:nvSpPr>
        <dsp:cNvPr id="0" name=""/>
        <dsp:cNvSpPr/>
      </dsp:nvSpPr>
      <dsp:spPr>
        <a:xfrm>
          <a:off x="0" y="35068"/>
          <a:ext cx="7437820" cy="59904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R" sz="2400" kern="1200" dirty="0" smtClean="0"/>
            <a:t>Preguntas del Negocio</a:t>
          </a:r>
          <a:endParaRPr lang="es-CR" sz="2400" kern="1200" dirty="0"/>
        </a:p>
      </dsp:txBody>
      <dsp:txXfrm>
        <a:off x="29243" y="64311"/>
        <a:ext cx="7379334" cy="540554"/>
      </dsp:txXfrm>
    </dsp:sp>
    <dsp:sp modelId="{343E8F1C-0740-4BD4-8A5A-9504F7D26279}">
      <dsp:nvSpPr>
        <dsp:cNvPr id="0" name=""/>
        <dsp:cNvSpPr/>
      </dsp:nvSpPr>
      <dsp:spPr>
        <a:xfrm>
          <a:off x="0" y="634108"/>
          <a:ext cx="7437820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1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R" sz="1800" kern="1200" dirty="0" smtClean="0"/>
            <a:t>¿Se puede predecir con un nivel de confianza aceptable cuáles clientes incumplirán el pago de su préstamo?</a:t>
          </a:r>
          <a:endParaRPr lang="es-CR" sz="1800" kern="1200" dirty="0"/>
        </a:p>
      </dsp:txBody>
      <dsp:txXfrm>
        <a:off x="0" y="634108"/>
        <a:ext cx="7437820" cy="563040"/>
      </dsp:txXfrm>
    </dsp:sp>
    <dsp:sp modelId="{CA55E8F5-735F-4363-9BD9-C9148726B191}">
      <dsp:nvSpPr>
        <dsp:cNvPr id="0" name=""/>
        <dsp:cNvSpPr/>
      </dsp:nvSpPr>
      <dsp:spPr>
        <a:xfrm>
          <a:off x="0" y="1197148"/>
          <a:ext cx="7437820" cy="599040"/>
        </a:xfrm>
        <a:prstGeom prst="roundRect">
          <a:avLst/>
        </a:prstGeom>
        <a:solidFill>
          <a:schemeClr val="accent3">
            <a:shade val="50000"/>
            <a:hueOff val="69771"/>
            <a:satOff val="-7979"/>
            <a:lumOff val="181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R" sz="2400" kern="1200" dirty="0" smtClean="0"/>
            <a:t>Plan de Análisis</a:t>
          </a:r>
          <a:endParaRPr lang="es-CR" sz="2400" kern="1200" dirty="0"/>
        </a:p>
      </dsp:txBody>
      <dsp:txXfrm>
        <a:off x="29243" y="1226391"/>
        <a:ext cx="7379334" cy="540554"/>
      </dsp:txXfrm>
    </dsp:sp>
    <dsp:sp modelId="{A569CBA9-2121-4C2C-A8AB-788E293A3881}">
      <dsp:nvSpPr>
        <dsp:cNvPr id="0" name=""/>
        <dsp:cNvSpPr/>
      </dsp:nvSpPr>
      <dsp:spPr>
        <a:xfrm>
          <a:off x="0" y="1796188"/>
          <a:ext cx="7437820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1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R" sz="1800" kern="1200" dirty="0" smtClean="0"/>
            <a:t>Objetivo: Identificar a los clientes que incumplirán el pago el próximo mes para tomar acciones proactivas</a:t>
          </a:r>
          <a:endParaRPr lang="es-CR" sz="1800" kern="1200" dirty="0"/>
        </a:p>
      </dsp:txBody>
      <dsp:txXfrm>
        <a:off x="0" y="1796188"/>
        <a:ext cx="7437820" cy="563040"/>
      </dsp:txXfrm>
    </dsp:sp>
    <dsp:sp modelId="{F117CD24-4387-478D-A461-02667D95014F}">
      <dsp:nvSpPr>
        <dsp:cNvPr id="0" name=""/>
        <dsp:cNvSpPr/>
      </dsp:nvSpPr>
      <dsp:spPr>
        <a:xfrm>
          <a:off x="0" y="2359228"/>
          <a:ext cx="7437820" cy="599040"/>
        </a:xfrm>
        <a:prstGeom prst="roundRect">
          <a:avLst/>
        </a:prstGeom>
        <a:solidFill>
          <a:schemeClr val="accent3">
            <a:shade val="50000"/>
            <a:hueOff val="139541"/>
            <a:satOff val="-15958"/>
            <a:lumOff val="362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R" sz="2400" kern="1200" dirty="0" smtClean="0"/>
            <a:t>Recolección de Datos</a:t>
          </a:r>
          <a:endParaRPr lang="es-CR" sz="2400" kern="1200" dirty="0"/>
        </a:p>
      </dsp:txBody>
      <dsp:txXfrm>
        <a:off x="29243" y="2388471"/>
        <a:ext cx="7379334" cy="540554"/>
      </dsp:txXfrm>
    </dsp:sp>
    <dsp:sp modelId="{0EAFF0DF-9C5F-4E2C-B775-3A118C1AD723}">
      <dsp:nvSpPr>
        <dsp:cNvPr id="0" name=""/>
        <dsp:cNvSpPr/>
      </dsp:nvSpPr>
      <dsp:spPr>
        <a:xfrm>
          <a:off x="0" y="2958268"/>
          <a:ext cx="7437820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1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R" sz="1800" kern="1200" dirty="0" smtClean="0"/>
            <a:t>Se utilizará el set de datos de clientes de Taiwán, que será depurado mediante pre procesamiento</a:t>
          </a:r>
          <a:endParaRPr lang="es-CR" sz="1800" kern="1200" dirty="0"/>
        </a:p>
      </dsp:txBody>
      <dsp:txXfrm>
        <a:off x="0" y="2958268"/>
        <a:ext cx="7437820" cy="563040"/>
      </dsp:txXfrm>
    </dsp:sp>
    <dsp:sp modelId="{0931EA43-5E2C-4EA9-A770-430AECF4758B}">
      <dsp:nvSpPr>
        <dsp:cNvPr id="0" name=""/>
        <dsp:cNvSpPr/>
      </dsp:nvSpPr>
      <dsp:spPr>
        <a:xfrm>
          <a:off x="0" y="3521308"/>
          <a:ext cx="7437820" cy="599040"/>
        </a:xfrm>
        <a:prstGeom prst="roundRect">
          <a:avLst/>
        </a:prstGeom>
        <a:solidFill>
          <a:schemeClr val="accent3">
            <a:shade val="50000"/>
            <a:hueOff val="139541"/>
            <a:satOff val="-15958"/>
            <a:lumOff val="362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R" sz="2400" kern="1200" dirty="0" smtClean="0"/>
            <a:t>Percepciones</a:t>
          </a:r>
          <a:endParaRPr lang="es-CR" sz="2400" kern="1200" dirty="0"/>
        </a:p>
      </dsp:txBody>
      <dsp:txXfrm>
        <a:off x="29243" y="3550551"/>
        <a:ext cx="7379334" cy="540554"/>
      </dsp:txXfrm>
    </dsp:sp>
    <dsp:sp modelId="{1E2AF37A-B370-4247-88AB-E4D0666DEAB8}">
      <dsp:nvSpPr>
        <dsp:cNvPr id="0" name=""/>
        <dsp:cNvSpPr/>
      </dsp:nvSpPr>
      <dsp:spPr>
        <a:xfrm>
          <a:off x="0" y="4120348"/>
          <a:ext cx="7437820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1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R" sz="1800" kern="1200" dirty="0" smtClean="0"/>
            <a:t>El análisis se realizará con herramientas de ciencia de datos, de donde se obtendrán las predicciones requeridas en la próxima fase del proyecto</a:t>
          </a:r>
          <a:endParaRPr lang="es-CR" sz="1800" kern="1200" dirty="0"/>
        </a:p>
      </dsp:txBody>
      <dsp:txXfrm>
        <a:off x="0" y="4120348"/>
        <a:ext cx="7437820" cy="563040"/>
      </dsp:txXfrm>
    </dsp:sp>
    <dsp:sp modelId="{2D6F68F9-81AF-4455-9B7E-ECDC9D5A7C00}">
      <dsp:nvSpPr>
        <dsp:cNvPr id="0" name=""/>
        <dsp:cNvSpPr/>
      </dsp:nvSpPr>
      <dsp:spPr>
        <a:xfrm>
          <a:off x="0" y="4683388"/>
          <a:ext cx="7437820" cy="599040"/>
        </a:xfrm>
        <a:prstGeom prst="roundRect">
          <a:avLst/>
        </a:prstGeom>
        <a:solidFill>
          <a:schemeClr val="accent3">
            <a:shade val="50000"/>
            <a:hueOff val="69771"/>
            <a:satOff val="-7979"/>
            <a:lumOff val="181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R" sz="2400" kern="1200" dirty="0" smtClean="0"/>
            <a:t>Recomendación</a:t>
          </a:r>
          <a:endParaRPr lang="es-CR" sz="2400" kern="1200" dirty="0"/>
        </a:p>
      </dsp:txBody>
      <dsp:txXfrm>
        <a:off x="29243" y="4712631"/>
        <a:ext cx="7379334" cy="540554"/>
      </dsp:txXfrm>
    </dsp:sp>
    <dsp:sp modelId="{CBFA7C66-8D3E-4B05-A168-BF751ADDE8A2}">
      <dsp:nvSpPr>
        <dsp:cNvPr id="0" name=""/>
        <dsp:cNvSpPr/>
      </dsp:nvSpPr>
      <dsp:spPr>
        <a:xfrm>
          <a:off x="0" y="5282428"/>
          <a:ext cx="7437820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15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R" sz="1800" kern="1200" dirty="0" smtClean="0"/>
            <a:t>Una vez realizadas las predicciones se presentarán los resultados a las partes interesadas, considerando las recomendaciones pertinentes</a:t>
          </a:r>
          <a:endParaRPr lang="es-CR" sz="1800" kern="1200" dirty="0"/>
        </a:p>
      </dsp:txBody>
      <dsp:txXfrm>
        <a:off x="0" y="5282428"/>
        <a:ext cx="7437820" cy="563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DB0CA-944D-4883-8168-AEED2B9F0D66}">
      <dsp:nvSpPr>
        <dsp:cNvPr id="0" name=""/>
        <dsp:cNvSpPr/>
      </dsp:nvSpPr>
      <dsp:spPr>
        <a:xfrm>
          <a:off x="0" y="0"/>
          <a:ext cx="3203405" cy="3203405"/>
        </a:xfrm>
        <a:prstGeom prst="pie">
          <a:avLst>
            <a:gd name="adj1" fmla="val 54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3077B-1E0A-4078-B294-8AF0B6F35AD8}">
      <dsp:nvSpPr>
        <dsp:cNvPr id="0" name=""/>
        <dsp:cNvSpPr/>
      </dsp:nvSpPr>
      <dsp:spPr>
        <a:xfrm>
          <a:off x="1601702" y="0"/>
          <a:ext cx="7285946" cy="320340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s-CR" sz="2300" b="1" kern="1200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rPr>
            <a:t>Problemas de la naturaleza de los datos: 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s-CR" sz="2300" b="0" kern="1200" dirty="0">
              <a:latin typeface="Arial" pitchFamily="34" charset="0"/>
              <a:cs typeface="Arial" pitchFamily="34" charset="0"/>
            </a:rPr>
            <a:t>Se realizará preprocesamiento para </a:t>
          </a:r>
          <a:r>
            <a:rPr lang="es-CR" sz="2300" b="0" kern="1200" dirty="0" smtClean="0">
              <a:latin typeface="Arial" pitchFamily="34" charset="0"/>
              <a:cs typeface="Arial" pitchFamily="34" charset="0"/>
            </a:rPr>
            <a:t>garantizar que </a:t>
          </a:r>
          <a:r>
            <a:rPr lang="es-CR" sz="2300" b="0" kern="1200" dirty="0">
              <a:latin typeface="Arial" pitchFamily="34" charset="0"/>
              <a:cs typeface="Arial" pitchFamily="34" charset="0"/>
            </a:rPr>
            <a:t>los datos sean de Calidad, por ejemplo, cambiar el tipo de </a:t>
          </a:r>
          <a:r>
            <a:rPr lang="es-CR" sz="2300" b="0" kern="1200" dirty="0" smtClean="0">
              <a:latin typeface="Arial" pitchFamily="34" charset="0"/>
              <a:cs typeface="Arial" pitchFamily="34" charset="0"/>
            </a:rPr>
            <a:t>dato</a:t>
          </a:r>
          <a:endParaRPr lang="es-CR" sz="2300" b="0" kern="1200" dirty="0"/>
        </a:p>
      </dsp:txBody>
      <dsp:txXfrm>
        <a:off x="1601702" y="0"/>
        <a:ext cx="7285946" cy="1521617"/>
      </dsp:txXfrm>
    </dsp:sp>
    <dsp:sp modelId="{0C26086F-068E-476A-8FFC-8A563113DD95}">
      <dsp:nvSpPr>
        <dsp:cNvPr id="0" name=""/>
        <dsp:cNvSpPr/>
      </dsp:nvSpPr>
      <dsp:spPr>
        <a:xfrm>
          <a:off x="840893" y="1521617"/>
          <a:ext cx="1521617" cy="1521617"/>
        </a:xfrm>
        <a:prstGeom prst="pie">
          <a:avLst>
            <a:gd name="adj1" fmla="val 54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10490-2340-4140-BCDE-FB8678733832}">
      <dsp:nvSpPr>
        <dsp:cNvPr id="0" name=""/>
        <dsp:cNvSpPr/>
      </dsp:nvSpPr>
      <dsp:spPr>
        <a:xfrm>
          <a:off x="1601702" y="1521617"/>
          <a:ext cx="7285946" cy="1521617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R" sz="2300" b="1" kern="1200" dirty="0">
              <a:solidFill>
                <a:schemeClr val="tx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rPr>
            <a:t>Problemas de parámetros de calidad deficientes: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R" sz="2300" kern="1200" dirty="0">
              <a:latin typeface="Arial" pitchFamily="34" charset="0"/>
              <a:cs typeface="Arial" pitchFamily="34" charset="0"/>
            </a:rPr>
            <a:t> Se validará si deben eliminarse atributos que no agregan valor y estén generando ruido en el modelo</a:t>
          </a:r>
        </a:p>
      </dsp:txBody>
      <dsp:txXfrm>
        <a:off x="1601702" y="1521617"/>
        <a:ext cx="7285946" cy="15216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D0932-5279-485F-92B4-713500357C8F}">
      <dsp:nvSpPr>
        <dsp:cNvPr id="0" name=""/>
        <dsp:cNvSpPr/>
      </dsp:nvSpPr>
      <dsp:spPr>
        <a:xfrm>
          <a:off x="0" y="0"/>
          <a:ext cx="3824624" cy="382462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DF974-367E-4BD4-AF6E-10480820040A}">
      <dsp:nvSpPr>
        <dsp:cNvPr id="0" name=""/>
        <dsp:cNvSpPr/>
      </dsp:nvSpPr>
      <dsp:spPr>
        <a:xfrm>
          <a:off x="1912312" y="0"/>
          <a:ext cx="5199687" cy="38246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R" sz="1700" kern="1200" dirty="0" smtClean="0"/>
            <a:t>Se puede observar en los datos históricos que el incumplimiento del pago de los clientes es mucho mayor que el cumplimiento</a:t>
          </a:r>
          <a:endParaRPr lang="es-CR" sz="1700" kern="1200" dirty="0"/>
        </a:p>
      </dsp:txBody>
      <dsp:txXfrm>
        <a:off x="1912312" y="0"/>
        <a:ext cx="2599843" cy="1816696"/>
      </dsp:txXfrm>
    </dsp:sp>
    <dsp:sp modelId="{8A0F04BF-878F-4809-9EAA-718CBF94B6C8}">
      <dsp:nvSpPr>
        <dsp:cNvPr id="0" name=""/>
        <dsp:cNvSpPr/>
      </dsp:nvSpPr>
      <dsp:spPr>
        <a:xfrm>
          <a:off x="1003963" y="1816696"/>
          <a:ext cx="1816696" cy="181669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86026E-13FF-4947-8B8F-35B2393A8886}">
      <dsp:nvSpPr>
        <dsp:cNvPr id="0" name=""/>
        <dsp:cNvSpPr/>
      </dsp:nvSpPr>
      <dsp:spPr>
        <a:xfrm>
          <a:off x="1912312" y="1816696"/>
          <a:ext cx="5199687" cy="18166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R" sz="1700" kern="1200" dirty="0" smtClean="0"/>
            <a:t>El incumplimiento es mayor en los clientes que se encuentran en la categoría “Otro” estado civil, seguidamente de los que se encuentran solteros</a:t>
          </a:r>
        </a:p>
      </dsp:txBody>
      <dsp:txXfrm>
        <a:off x="1912312" y="1816696"/>
        <a:ext cx="2599843" cy="1816696"/>
      </dsp:txXfrm>
    </dsp:sp>
    <dsp:sp modelId="{CEEF292A-0258-4F70-BFF5-B247EE2BEE24}">
      <dsp:nvSpPr>
        <dsp:cNvPr id="0" name=""/>
        <dsp:cNvSpPr/>
      </dsp:nvSpPr>
      <dsp:spPr>
        <a:xfrm>
          <a:off x="4512155" y="0"/>
          <a:ext cx="2599843" cy="181669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R" sz="1600" kern="1200" dirty="0" smtClean="0"/>
            <a:t>Las mujeres presentan un porcentaje levemente mayor de incumplimiento con respecto a los hombres</a:t>
          </a:r>
        </a:p>
      </dsp:txBody>
      <dsp:txXfrm>
        <a:off x="4512155" y="0"/>
        <a:ext cx="2599843" cy="1816696"/>
      </dsp:txXfrm>
    </dsp:sp>
    <dsp:sp modelId="{3B034F85-6C2A-4C06-B7EA-75444AFF1215}">
      <dsp:nvSpPr>
        <dsp:cNvPr id="0" name=""/>
        <dsp:cNvSpPr/>
      </dsp:nvSpPr>
      <dsp:spPr>
        <a:xfrm>
          <a:off x="4512155" y="1816696"/>
          <a:ext cx="2599843" cy="181669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R" sz="1600" kern="1200" dirty="0" smtClean="0"/>
            <a:t>Se presenta un mayor incumplimiento en los clientes con categoría “Otro” grado académico</a:t>
          </a:r>
        </a:p>
      </dsp:txBody>
      <dsp:txXfrm>
        <a:off x="4512155" y="1816696"/>
        <a:ext cx="2599843" cy="1816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F26B2-A334-48CB-9EC7-2B5C35AF4E44}" type="datetimeFigureOut">
              <a:rPr lang="en-US" smtClean="0"/>
              <a:t>2/17/2020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52C0D-EA9D-45E2-A905-27ECF9FDA68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870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52C0D-EA9D-45E2-A905-27ECF9FDA68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16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52C0D-EA9D-45E2-A905-27ECF9FDA68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25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52C0D-EA9D-45E2-A905-27ECF9FDA68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3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Source: https://pixabay.com/en/coins-pennies-money-currency-cash-912719/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52C0D-EA9D-45E2-A905-27ECF9FDA68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855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F14B-2803-492F-8958-8EDD28B417D2}" type="datetimeFigureOut">
              <a:rPr lang="en-US" smtClean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36822-2815-4A98-B8E1-2BBE0B69F32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66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F14B-2803-492F-8958-8EDD28B417D2}" type="datetimeFigureOut">
              <a:rPr lang="en-US" smtClean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36822-2815-4A98-B8E1-2BBE0B69F32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89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F14B-2803-492F-8958-8EDD28B417D2}" type="datetimeFigureOut">
              <a:rPr lang="en-US" smtClean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36822-2815-4A98-B8E1-2BBE0B69F32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94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F14B-2803-492F-8958-8EDD28B417D2}" type="datetimeFigureOut">
              <a:rPr lang="en-US" smtClean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36822-2815-4A98-B8E1-2BBE0B69F32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189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F14B-2803-492F-8958-8EDD28B417D2}" type="datetimeFigureOut">
              <a:rPr lang="en-US" smtClean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36822-2815-4A98-B8E1-2BBE0B69F32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02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F14B-2803-492F-8958-8EDD28B417D2}" type="datetimeFigureOut">
              <a:rPr lang="en-US" smtClean="0"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36822-2815-4A98-B8E1-2BBE0B69F32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1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F14B-2803-492F-8958-8EDD28B417D2}" type="datetimeFigureOut">
              <a:rPr lang="en-US" smtClean="0"/>
              <a:t>2/17/2020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36822-2815-4A98-B8E1-2BBE0B69F32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4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F14B-2803-492F-8958-8EDD28B417D2}" type="datetimeFigureOut">
              <a:rPr lang="en-US" smtClean="0"/>
              <a:t>2/17/2020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36822-2815-4A98-B8E1-2BBE0B69F32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6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F14B-2803-492F-8958-8EDD28B417D2}" type="datetimeFigureOut">
              <a:rPr lang="en-US" smtClean="0"/>
              <a:t>2/17/2020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36822-2815-4A98-B8E1-2BBE0B69F32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F14B-2803-492F-8958-8EDD28B417D2}" type="datetimeFigureOut">
              <a:rPr lang="en-US" smtClean="0"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36822-2815-4A98-B8E1-2BBE0B69F32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9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F14B-2803-492F-8958-8EDD28B417D2}" type="datetimeFigureOut">
              <a:rPr lang="en-US" smtClean="0"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36822-2815-4A98-B8E1-2BBE0B69F32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168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CF14B-2803-492F-8958-8EDD28B417D2}" type="datetimeFigureOut">
              <a:rPr lang="en-US" smtClean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36822-2815-4A98-B8E1-2BBE0B69F32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2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/>
          <p:cNvSpPr/>
          <p:nvPr/>
        </p:nvSpPr>
        <p:spPr>
          <a:xfrm flipH="1">
            <a:off x="5969330" y="2"/>
            <a:ext cx="6222670" cy="4572000"/>
          </a:xfrm>
          <a:prstGeom prst="parallelogram">
            <a:avLst>
              <a:gd name="adj" fmla="val 47338"/>
            </a:avLst>
          </a:prstGeom>
          <a:solidFill>
            <a:srgbClr val="80808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2662" y="1805873"/>
            <a:ext cx="112773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 Predicción del Incumplimiento de Pago de Préstamos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844" y="4690612"/>
            <a:ext cx="8196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Previo de la Situación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0843" y="5289443"/>
            <a:ext cx="8196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Grettel Rojas C.</a:t>
            </a:r>
          </a:p>
        </p:txBody>
      </p:sp>
    </p:spTree>
    <p:extLst>
      <p:ext uri="{BB962C8B-B14F-4D97-AF65-F5344CB8AC3E}">
        <p14:creationId xmlns:p14="http://schemas.microsoft.com/office/powerpoint/2010/main" val="64185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B47370A-71EB-4C9E-8D37-AEBA5E7979D6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1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Detallado del Proceso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06880E13-E9E0-43A2-8AB4-3F3F73066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00" y="1504335"/>
            <a:ext cx="11571599" cy="5062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30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B47370A-71EB-4C9E-8D37-AEBA5E7979D6}"/>
              </a:ext>
            </a:extLst>
          </p:cNvPr>
          <p:cNvSpPr txBox="1"/>
          <p:nvPr/>
        </p:nvSpPr>
        <p:spPr>
          <a:xfrm>
            <a:off x="1347730" y="503482"/>
            <a:ext cx="94965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-1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Posibles Problemas y Consideraciones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74FCCAF-F5CD-49D9-9AD4-CAE6EE5C560F}"/>
              </a:ext>
            </a:extLst>
          </p:cNvPr>
          <p:cNvSpPr txBox="1"/>
          <p:nvPr/>
        </p:nvSpPr>
        <p:spPr>
          <a:xfrm>
            <a:off x="1347729" y="3215148"/>
            <a:ext cx="1017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/>
              <a:t>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="" xmlns:a16="http://schemas.microsoft.com/office/drawing/2014/main" id="{376299EF-BDEA-43BA-B7D6-DDE0A3269C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11239"/>
              </p:ext>
            </p:extLst>
          </p:nvPr>
        </p:nvGraphicFramePr>
        <p:xfrm>
          <a:off x="2031999" y="719666"/>
          <a:ext cx="8690077" cy="5784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="" xmlns:a16="http://schemas.microsoft.com/office/drawing/2014/main" id="{451E3CAB-9A32-4000-A63A-9C0AFD9659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9463690"/>
              </p:ext>
            </p:extLst>
          </p:nvPr>
        </p:nvGraphicFramePr>
        <p:xfrm>
          <a:off x="1469924" y="2813824"/>
          <a:ext cx="8887649" cy="3203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37634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B47370A-71EB-4C9E-8D37-AEBA5E7979D6}"/>
              </a:ext>
            </a:extLst>
          </p:cNvPr>
          <p:cNvSpPr txBox="1"/>
          <p:nvPr/>
        </p:nvSpPr>
        <p:spPr>
          <a:xfrm>
            <a:off x="1347730" y="503482"/>
            <a:ext cx="9496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-1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Inicial del Set de </a:t>
            </a:r>
            <a:r>
              <a:rPr lang="en-US" sz="5400" spc="-150" dirty="0" err="1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sz="5400" spc="-150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spc="-150" dirty="0" err="1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Histórico</a:t>
            </a:r>
            <a:endParaRPr lang="en-US" sz="5400" spc="-15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2746953"/>
            <a:ext cx="4986337" cy="310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0" y="2746953"/>
            <a:ext cx="4773613" cy="310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1245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="" xmlns:a16="http://schemas.microsoft.com/office/drawing/2014/main" id="{5B47370A-71EB-4C9E-8D37-AEBA5E7979D6}"/>
              </a:ext>
            </a:extLst>
          </p:cNvPr>
          <p:cNvSpPr txBox="1"/>
          <p:nvPr/>
        </p:nvSpPr>
        <p:spPr>
          <a:xfrm>
            <a:off x="1347730" y="503482"/>
            <a:ext cx="9496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-1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Inicial del Set de </a:t>
            </a:r>
            <a:r>
              <a:rPr lang="en-US" sz="5400" spc="-150" dirty="0" err="1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sz="5400" spc="-150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spc="-150" dirty="0" err="1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Histórico</a:t>
            </a:r>
            <a:endParaRPr lang="en-US" sz="5400" spc="-15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12" y="2904070"/>
            <a:ext cx="4955367" cy="3125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991" y="2904070"/>
            <a:ext cx="58166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015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B47370A-71EB-4C9E-8D37-AEBA5E7979D6}"/>
              </a:ext>
            </a:extLst>
          </p:cNvPr>
          <p:cNvSpPr txBox="1"/>
          <p:nvPr/>
        </p:nvSpPr>
        <p:spPr>
          <a:xfrm>
            <a:off x="1347730" y="503482"/>
            <a:ext cx="9496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-150" dirty="0" err="1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  <a:r>
              <a:rPr lang="en-US" sz="5400" spc="-150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sz="5400" spc="-150" dirty="0" err="1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5400" spc="-150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spc="-150" dirty="0" err="1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Inicial</a:t>
            </a:r>
            <a:endParaRPr lang="en-US" sz="5400" spc="-15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20436" y="1870364"/>
            <a:ext cx="11139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R" dirty="0" smtClean="0"/>
          </a:p>
          <a:p>
            <a:endParaRPr lang="es-CR" dirty="0"/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948445935"/>
              </p:ext>
            </p:extLst>
          </p:nvPr>
        </p:nvGraphicFramePr>
        <p:xfrm>
          <a:off x="2032000" y="1717963"/>
          <a:ext cx="7112000" cy="3824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585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/>
          <p:cNvSpPr/>
          <p:nvPr/>
        </p:nvSpPr>
        <p:spPr>
          <a:xfrm flipH="1">
            <a:off x="5969330" y="2"/>
            <a:ext cx="6222670" cy="4572000"/>
          </a:xfrm>
          <a:prstGeom prst="parallelogram">
            <a:avLst>
              <a:gd name="adj" fmla="val 47338"/>
            </a:avLst>
          </a:prstGeom>
          <a:solidFill>
            <a:srgbClr val="80808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2662" y="1805873"/>
            <a:ext cx="112773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 Predicción del Incumplimiento de Pago de Préstamos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662" y="4970831"/>
            <a:ext cx="8196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pc="-1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403243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18" r="4555"/>
          <a:stretch/>
        </p:blipFill>
        <p:spPr>
          <a:xfrm>
            <a:off x="1" y="0"/>
            <a:ext cx="586641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7097" y="2714627"/>
            <a:ext cx="6858001" cy="14287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16925" y="700644"/>
            <a:ext cx="4405745" cy="124690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spc="-300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13" name="Right Triangle 12"/>
          <p:cNvSpPr/>
          <p:nvPr/>
        </p:nvSpPr>
        <p:spPr>
          <a:xfrm flipV="1">
            <a:off x="5860473" y="1947553"/>
            <a:ext cx="362197" cy="39188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6531429" y="434599"/>
            <a:ext cx="731520" cy="73152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pc="-15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31429" y="1488534"/>
            <a:ext cx="731520" cy="73152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pc="-150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1429" y="2542469"/>
            <a:ext cx="731520" cy="73152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pc="-150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31429" y="3596404"/>
            <a:ext cx="731520" cy="73152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pc="-150" dirty="0"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31429" y="4650339"/>
            <a:ext cx="731520" cy="73152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pc="-150" dirty="0"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10202" y="476897"/>
            <a:ext cx="413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Antecedentes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10202" y="1531128"/>
            <a:ext cx="413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Objetivos del Proyecto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10202" y="2588189"/>
            <a:ext cx="413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Framework del Proyecto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10202" y="3638998"/>
            <a:ext cx="4132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Descripción y Administración de los Datos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10202" y="4690995"/>
            <a:ext cx="413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Diagrama de Proceso</a:t>
            </a:r>
          </a:p>
        </p:txBody>
      </p:sp>
      <p:sp>
        <p:nvSpPr>
          <p:cNvPr id="25" name="Rounded Rectangle 18">
            <a:extLst>
              <a:ext uri="{FF2B5EF4-FFF2-40B4-BE49-F238E27FC236}">
                <a16:creationId xmlns="" xmlns:a16="http://schemas.microsoft.com/office/drawing/2014/main" id="{D2877A67-A2AD-4C64-B6D8-4DD18136C49E}"/>
              </a:ext>
            </a:extLst>
          </p:cNvPr>
          <p:cNvSpPr/>
          <p:nvPr/>
        </p:nvSpPr>
        <p:spPr>
          <a:xfrm>
            <a:off x="6531429" y="5704274"/>
            <a:ext cx="731520" cy="73152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pc="-150" dirty="0"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D87ADB0-7726-4254-80F7-625BBEF810BB}"/>
              </a:ext>
            </a:extLst>
          </p:cNvPr>
          <p:cNvSpPr txBox="1"/>
          <p:nvPr/>
        </p:nvSpPr>
        <p:spPr>
          <a:xfrm>
            <a:off x="7410202" y="5744930"/>
            <a:ext cx="413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Análisis Inicial del Set de Datos</a:t>
            </a:r>
          </a:p>
        </p:txBody>
      </p:sp>
    </p:spTree>
    <p:extLst>
      <p:ext uri="{BB962C8B-B14F-4D97-AF65-F5344CB8AC3E}">
        <p14:creationId xmlns:p14="http://schemas.microsoft.com/office/powerpoint/2010/main" val="44285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 txBox="1">
            <a:spLocks/>
          </p:cNvSpPr>
          <p:nvPr/>
        </p:nvSpPr>
        <p:spPr>
          <a:xfrm>
            <a:off x="4245036" y="1688071"/>
            <a:ext cx="3200791" cy="2254538"/>
          </a:xfrm>
          <a:prstGeom prst="rect">
            <a:avLst/>
          </a:prstGeom>
        </p:spPr>
      </p:sp>
      <p:sp>
        <p:nvSpPr>
          <p:cNvPr id="9" name="Rectangle 8"/>
          <p:cNvSpPr/>
          <p:nvPr/>
        </p:nvSpPr>
        <p:spPr>
          <a:xfrm>
            <a:off x="0" y="0"/>
            <a:ext cx="12192000" cy="3170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47730" y="705362"/>
            <a:ext cx="9496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Antecedentes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85897" y="2144053"/>
            <a:ext cx="3170712" cy="2237941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Aumento en el incumplimiento de pago de préstamos por parte de los clientes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10644" y="2144053"/>
            <a:ext cx="3170712" cy="2237941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Credit One debe entregar </a:t>
            </a:r>
            <a:r>
              <a:rPr lang="en-US" sz="2400" dirty="0" err="1"/>
              <a:t>información</a:t>
            </a:r>
            <a:r>
              <a:rPr lang="en-US" sz="2400" dirty="0"/>
              <a:t> </a:t>
            </a:r>
            <a:r>
              <a:rPr lang="en-US" sz="2400" dirty="0" err="1" smtClean="0"/>
              <a:t>crediticia</a:t>
            </a:r>
            <a:r>
              <a:rPr lang="en-US" sz="2400" dirty="0" smtClean="0"/>
              <a:t> </a:t>
            </a:r>
            <a:r>
              <a:rPr lang="en-US" sz="2400" dirty="0" err="1" smtClean="0"/>
              <a:t>confiable</a:t>
            </a:r>
            <a:r>
              <a:rPr lang="en-US" sz="2400" dirty="0" smtClean="0"/>
              <a:t> </a:t>
            </a:r>
            <a:r>
              <a:rPr lang="en-US" sz="2400" dirty="0"/>
              <a:t>a las entidades financieras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35391" y="2144053"/>
            <a:ext cx="3170712" cy="2237941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Se utilizará información socioeconómica </a:t>
            </a:r>
            <a:r>
              <a:rPr lang="es-ES" sz="2400" dirty="0" smtClean="0"/>
              <a:t>y de </a:t>
            </a:r>
            <a:r>
              <a:rPr lang="es-ES" sz="2400" dirty="0"/>
              <a:t>record crediticio de los clientes para predecir su capacidad de pago</a:t>
            </a:r>
            <a:endParaRPr lang="en-US" sz="240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56612" y="4799130"/>
            <a:ext cx="8478776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Para la realización de este Proyecto se utilizará  Phyton, analizando previamente cuál es el Framework a seguir para obtener los resultados esperados y el proceso que se utilizará para obtener información confinable y de valor en la toma de desiciones.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70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"/>
            <a:ext cx="12192000" cy="37407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18556" y="890649"/>
            <a:ext cx="7901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 General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2" r="49891" b="29118"/>
          <a:stretch/>
        </p:blipFill>
        <p:spPr>
          <a:xfrm>
            <a:off x="6685808" y="952233"/>
            <a:ext cx="5244935" cy="27884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8971" y="1806843"/>
            <a:ext cx="60247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Entregar </a:t>
            </a:r>
            <a:r>
              <a:rPr lang="en-US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información</a:t>
            </a:r>
            <a:r>
              <a:rPr lang="en-US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kern="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confiable</a:t>
            </a:r>
            <a:r>
              <a:rPr lang="en-US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 de valor a nuestros socios, que a su vez contribuya en la toma de desiciones sobre la aprobación de préstamos a sus clientes, garantizando la estabilidad financiera de la entidad.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18556" y="4041562"/>
            <a:ext cx="91440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pc="-15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Rectangle 8"/>
          <p:cNvSpPr/>
          <p:nvPr/>
        </p:nvSpPr>
        <p:spPr>
          <a:xfrm>
            <a:off x="223588" y="5032303"/>
            <a:ext cx="37584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Realizar un análisis mediante herramientas de Ciencia de </a:t>
            </a:r>
            <a:r>
              <a:rPr lang="en-US" sz="1600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Datos</a:t>
            </a:r>
            <a:r>
              <a:rPr 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con 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información socioeconomica y Crediticia que permita identificar patrones y obtener conclusions relevantes.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469081" y="4041562"/>
            <a:ext cx="914400" cy="9144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pc="-150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06848" y="4997385"/>
            <a:ext cx="30024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Utilizar el conocimiento adquirido y las lecciones aprendidas en temas de Ciencia de </a:t>
            </a:r>
            <a:r>
              <a:rPr lang="en-US" sz="1600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Datos</a:t>
            </a:r>
            <a:r>
              <a:rPr 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para </a:t>
            </a:r>
            <a:r>
              <a:rPr lang="en-US" sz="1600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realizar</a:t>
            </a:r>
            <a:r>
              <a:rPr 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 forma más eficiente el proceso de análisis.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419606" y="4041562"/>
            <a:ext cx="914400" cy="91440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pc="-150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257374" y="5032303"/>
            <a:ext cx="30024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Brindar recomendaciones al cliente sobre el manejo e  interpretación de la información.</a:t>
            </a:r>
          </a:p>
        </p:txBody>
      </p:sp>
    </p:spTree>
    <p:extLst>
      <p:ext uri="{BB962C8B-B14F-4D97-AF65-F5344CB8AC3E}">
        <p14:creationId xmlns:p14="http://schemas.microsoft.com/office/powerpoint/2010/main" val="390619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506539"/>
            <a:ext cx="123097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1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Elección del </a:t>
            </a:r>
            <a:r>
              <a:rPr lang="en-US" sz="4400" spc="-150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del </a:t>
            </a:r>
            <a:r>
              <a:rPr lang="en-US" sz="4400" spc="-1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="" xmlns:a16="http://schemas.microsoft.com/office/drawing/2014/main" id="{7423511F-B032-408B-9325-EB059599F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589990"/>
              </p:ext>
            </p:extLst>
          </p:nvPr>
        </p:nvGraphicFramePr>
        <p:xfrm>
          <a:off x="286518" y="1816258"/>
          <a:ext cx="11349960" cy="4762677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3484503">
                  <a:extLst>
                    <a:ext uri="{9D8B030D-6E8A-4147-A177-3AD203B41FA5}">
                      <a16:colId xmlns="" xmlns:a16="http://schemas.microsoft.com/office/drawing/2014/main" val="3378769503"/>
                    </a:ext>
                  </a:extLst>
                </a:gridCol>
                <a:gridCol w="2609609">
                  <a:extLst>
                    <a:ext uri="{9D8B030D-6E8A-4147-A177-3AD203B41FA5}">
                      <a16:colId xmlns="" xmlns:a16="http://schemas.microsoft.com/office/drawing/2014/main" val="978933554"/>
                    </a:ext>
                  </a:extLst>
                </a:gridCol>
                <a:gridCol w="2547501">
                  <a:extLst>
                    <a:ext uri="{9D8B030D-6E8A-4147-A177-3AD203B41FA5}">
                      <a16:colId xmlns="" xmlns:a16="http://schemas.microsoft.com/office/drawing/2014/main" val="2872699505"/>
                    </a:ext>
                  </a:extLst>
                </a:gridCol>
                <a:gridCol w="2708347">
                  <a:extLst>
                    <a:ext uri="{9D8B030D-6E8A-4147-A177-3AD203B41FA5}">
                      <a16:colId xmlns="" xmlns:a16="http://schemas.microsoft.com/office/drawing/2014/main" val="1980103284"/>
                    </a:ext>
                  </a:extLst>
                </a:gridCol>
              </a:tblGrid>
              <a:tr h="468957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s-CR" sz="18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Framework 1</a:t>
                      </a:r>
                      <a:endParaRPr lang="es-CR" sz="18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3533" marR="104120" marT="104120" marB="104120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75000"/>
                        <a:alpha val="30196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s-CR" sz="18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Framework 2</a:t>
                      </a:r>
                      <a:endParaRPr lang="es-CR" sz="18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3533" marR="104120" marT="104120" marB="10412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75000"/>
                        <a:alpha val="30196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88877689"/>
                  </a:ext>
                </a:extLst>
              </a:tr>
              <a:tr h="468957">
                <a:tc>
                  <a:txBody>
                    <a:bodyPr/>
                    <a:lstStyle/>
                    <a:p>
                      <a:pPr algn="ctr" fontAlgn="t"/>
                      <a:r>
                        <a:rPr lang="es-CR" sz="18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Ventajas </a:t>
                      </a:r>
                      <a:endParaRPr lang="es-CR" sz="18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3533" marR="104120" marT="104120" marB="104120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75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R" sz="18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Desventajas</a:t>
                      </a:r>
                      <a:endParaRPr lang="es-CR" sz="18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3533" marR="104120" marT="104120" marB="10412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75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R" sz="18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Ventajas </a:t>
                      </a:r>
                      <a:endParaRPr lang="es-CR" sz="18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3533" marR="104120" marT="104120" marB="10412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75000"/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R" sz="18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Desventajas</a:t>
                      </a:r>
                      <a:endParaRPr lang="es-CR" sz="18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3533" marR="104120" marT="104120" marB="10412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tx2">
                        <a:lumMod val="75000"/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07195640"/>
                  </a:ext>
                </a:extLst>
              </a:tr>
              <a:tr h="676302">
                <a:tc>
                  <a:txBody>
                    <a:bodyPr/>
                    <a:lstStyle/>
                    <a:p>
                      <a:pPr algn="l" fontAlgn="t"/>
                      <a:r>
                        <a:rPr lang="es-CR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Basado en objetivos cuantificables</a:t>
                      </a:r>
                      <a:endParaRPr lang="es-CR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3533" marR="104120" marT="104120" marB="104120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R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Se debe tener suficiente tiempo para su desarrollo</a:t>
                      </a:r>
                      <a:endParaRPr lang="es-CR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3533" marR="104120" marT="104120" marB="10412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R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Se basa en </a:t>
                      </a:r>
                      <a:r>
                        <a:rPr lang="es-CR" sz="16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probar </a:t>
                      </a:r>
                      <a:r>
                        <a:rPr lang="es-CR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una hipótesis</a:t>
                      </a:r>
                      <a:endParaRPr lang="es-CR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3533" marR="104120" marT="104120" marB="10412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R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No es muy detallado</a:t>
                      </a:r>
                      <a:endParaRPr lang="es-CR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3533" marR="104120" marT="104120" marB="10412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60770441"/>
                  </a:ext>
                </a:extLst>
              </a:tr>
              <a:tr h="439336">
                <a:tc>
                  <a:txBody>
                    <a:bodyPr/>
                    <a:lstStyle/>
                    <a:p>
                      <a:pPr algn="l" fontAlgn="t"/>
                      <a:r>
                        <a:rPr lang="es-CR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Es más detallado</a:t>
                      </a:r>
                      <a:endParaRPr lang="es-CR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3533" marR="104120" marT="104120" marB="104120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es-CR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Se debe tener suficiente información para los requerimientos que hay que validar de cara al cliente, el contexto y el negocio</a:t>
                      </a:r>
                      <a:endParaRPr lang="es-CR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3533" marR="104120" marT="104120" marB="10412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R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Es más general </a:t>
                      </a:r>
                      <a:endParaRPr lang="es-CR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3533" marR="104120" marT="104120" marB="10412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es-CR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No plantea como dar continuidad al modelo una vez terminado el proyecto (Mantenimiento del modelo)</a:t>
                      </a:r>
                      <a:endParaRPr lang="es-CR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3533" marR="104120" marT="104120" marB="10412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6553355"/>
                  </a:ext>
                </a:extLst>
              </a:tr>
              <a:tr h="1709797">
                <a:tc rowSpan="2">
                  <a:txBody>
                    <a:bodyPr/>
                    <a:lstStyle/>
                    <a:p>
                      <a:pPr algn="l" fontAlgn="t"/>
                      <a:r>
                        <a:rPr lang="es-CR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Es comparable con el ciclo DMAIC de mejora de procesos, inclusive incluye la última parte de Controlar ( Mejora continua)</a:t>
                      </a:r>
                      <a:endParaRPr lang="es-CR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3533" marR="104120" marT="104120" marB="104120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R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Está fundamentado en un "</a:t>
                      </a:r>
                      <a:r>
                        <a:rPr lang="es-CR" sz="16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Plan de proyecto</a:t>
                      </a:r>
                      <a:r>
                        <a:rPr lang="es-CR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" estableciendo criticidad, cronograma e hitos, lo que puede hacerlo más ágil en proyectos de corto plazo</a:t>
                      </a:r>
                      <a:endParaRPr lang="es-CR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3533" marR="104120" marT="104120" marB="10412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41559217"/>
                  </a:ext>
                </a:extLst>
              </a:tr>
              <a:tr h="913268">
                <a:tc v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R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Indica de forma detallada como presentar al cliente los hallazgos</a:t>
                      </a:r>
                      <a:endParaRPr lang="es-CR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3533" marR="104120" marT="104120" marB="104120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13401727"/>
                  </a:ext>
                </a:extLst>
              </a:tr>
            </a:tbl>
          </a:graphicData>
        </a:graphic>
      </p:graphicFrame>
      <p:sp>
        <p:nvSpPr>
          <p:cNvPr id="13" name="Circle: Hollow 12">
            <a:extLst>
              <a:ext uri="{FF2B5EF4-FFF2-40B4-BE49-F238E27FC236}">
                <a16:creationId xmlns="" xmlns:a16="http://schemas.microsoft.com/office/drawing/2014/main" id="{728E37EC-B0B3-453E-A7F3-0DF5282DEC26}"/>
              </a:ext>
            </a:extLst>
          </p:cNvPr>
          <p:cNvSpPr/>
          <p:nvPr/>
        </p:nvSpPr>
        <p:spPr>
          <a:xfrm>
            <a:off x="7713406" y="1547427"/>
            <a:ext cx="2669458" cy="1150374"/>
          </a:xfrm>
          <a:prstGeom prst="donut">
            <a:avLst>
              <a:gd name="adj" fmla="val 16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427197" y="3278542"/>
            <a:ext cx="1760561" cy="98263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177800" dist="38100" dir="2700000" sx="103000" sy="103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pc="-300" dirty="0"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45263" y="4700779"/>
            <a:ext cx="1760561" cy="98263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177800" dist="38100" dir="2700000" sx="103000" sy="103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pc="-30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605824" y="3278543"/>
            <a:ext cx="1760561" cy="9826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177800" dist="38100" dir="2700000" sx="103000" sy="103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pc="-300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66385" y="4700779"/>
            <a:ext cx="1760561" cy="98263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177800" dist="38100" dir="2700000" sx="103000" sy="103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pc="-300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887507" y="4769013"/>
            <a:ext cx="1760561" cy="98263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177800" dist="38100" dir="2700000" sx="103000" sy="103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pc="-300" dirty="0"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725543" y="3769861"/>
            <a:ext cx="880281" cy="930918"/>
            <a:chOff x="1725543" y="4150861"/>
            <a:chExt cx="880281" cy="930918"/>
          </a:xfrm>
        </p:grpSpPr>
        <p:cxnSp>
          <p:nvCxnSpPr>
            <p:cNvPr id="10" name="Straight Connector 9"/>
            <p:cNvCxnSpPr>
              <a:stCxn id="4" idx="0"/>
            </p:cNvCxnSpPr>
            <p:nvPr/>
          </p:nvCxnSpPr>
          <p:spPr>
            <a:xfrm flipV="1">
              <a:off x="1725544" y="4150861"/>
              <a:ext cx="0" cy="93091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5" idx="1"/>
            </p:cNvCxnSpPr>
            <p:nvPr/>
          </p:nvCxnSpPr>
          <p:spPr>
            <a:xfrm>
              <a:off x="1725543" y="4150861"/>
              <a:ext cx="880281" cy="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516373" y="4245567"/>
            <a:ext cx="831008" cy="930917"/>
            <a:chOff x="3486104" y="4642210"/>
            <a:chExt cx="880281" cy="930917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3486104" y="4642210"/>
              <a:ext cx="0" cy="93091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1"/>
            </p:cNvCxnSpPr>
            <p:nvPr/>
          </p:nvCxnSpPr>
          <p:spPr>
            <a:xfrm flipH="1" flipV="1">
              <a:off x="3486104" y="5573098"/>
              <a:ext cx="880281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546916" y="3769861"/>
            <a:ext cx="880281" cy="930918"/>
            <a:chOff x="1725543" y="3575708"/>
            <a:chExt cx="880281" cy="930918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1725543" y="3575708"/>
              <a:ext cx="1" cy="93091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725543" y="3575708"/>
              <a:ext cx="880281" cy="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7026230" y="4261181"/>
            <a:ext cx="880281" cy="930918"/>
            <a:chOff x="3486104" y="4067028"/>
            <a:chExt cx="880281" cy="930918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3486104" y="4067028"/>
              <a:ext cx="0" cy="93091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486104" y="4997945"/>
              <a:ext cx="880281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9978587" y="2981021"/>
            <a:ext cx="1280160" cy="12801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77800" dist="38100" dir="2700000" sx="103000" sy="103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8767787" y="3621101"/>
            <a:ext cx="1210800" cy="1147912"/>
            <a:chOff x="8767787" y="4002101"/>
            <a:chExt cx="1210800" cy="1147912"/>
          </a:xfrm>
        </p:grpSpPr>
        <p:cxnSp>
          <p:nvCxnSpPr>
            <p:cNvPr id="32" name="Straight Connector 31"/>
            <p:cNvCxnSpPr>
              <a:stCxn id="8" idx="0"/>
            </p:cNvCxnSpPr>
            <p:nvPr/>
          </p:nvCxnSpPr>
          <p:spPr>
            <a:xfrm flipV="1">
              <a:off x="8767787" y="4002101"/>
              <a:ext cx="0" cy="114791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0" idx="2"/>
            </p:cNvCxnSpPr>
            <p:nvPr/>
          </p:nvCxnSpPr>
          <p:spPr>
            <a:xfrm flipH="1">
              <a:off x="8767787" y="4002101"/>
              <a:ext cx="1210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488495" y="5912018"/>
            <a:ext cx="2474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B. </a:t>
            </a:r>
            <a:r>
              <a:rPr lang="en-US" b="1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Preguntas</a:t>
            </a: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del Negocio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977432" y="5912018"/>
            <a:ext cx="2474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D. </a:t>
            </a:r>
            <a:r>
              <a:rPr lang="en-US" b="1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Recopilación</a:t>
            </a: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 los Datos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466370" y="5912018"/>
            <a:ext cx="2474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R. </a:t>
            </a:r>
            <a:r>
              <a:rPr lang="en-US" b="1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Recomendación</a:t>
            </a:r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249056" y="2716104"/>
            <a:ext cx="2474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A. Plan </a:t>
            </a:r>
            <a:r>
              <a:rPr 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 Análisis</a:t>
            </a: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229322" y="2733917"/>
            <a:ext cx="2474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I. </a:t>
            </a:r>
            <a:r>
              <a:rPr lang="en-US" b="1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Percepciones</a:t>
            </a:r>
            <a:endParaRPr lang="en-US" b="1" kern="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420186" y="343469"/>
            <a:ext cx="9312427" cy="79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spc="-1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del Proyecto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27D70E5-F4E4-4F50-8DE6-F35AAE5E5C40}"/>
              </a:ext>
            </a:extLst>
          </p:cNvPr>
          <p:cNvSpPr txBox="1"/>
          <p:nvPr/>
        </p:nvSpPr>
        <p:spPr>
          <a:xfrm>
            <a:off x="1784688" y="1316920"/>
            <a:ext cx="8583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u="sng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Se utilizará el Framework 2 </a:t>
            </a:r>
            <a:r>
              <a:rPr lang="es-CR" u="sng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(BADIR) </a:t>
            </a:r>
            <a:r>
              <a:rPr lang="es-CR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por </a:t>
            </a:r>
            <a:r>
              <a:rPr lang="es-C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su flexibilidad, ya que para efectos de este proyecto se debe dar una respuesta en el corto </a:t>
            </a:r>
            <a:r>
              <a:rPr lang="es-CR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plazo, considerando </a:t>
            </a:r>
            <a:r>
              <a:rPr lang="es-CR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además que </a:t>
            </a:r>
            <a:r>
              <a:rPr lang="es-C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la información del contexto y la situación es limitada.</a:t>
            </a:r>
          </a:p>
        </p:txBody>
      </p:sp>
    </p:spTree>
    <p:extLst>
      <p:ext uri="{BB962C8B-B14F-4D97-AF65-F5344CB8AC3E}">
        <p14:creationId xmlns:p14="http://schemas.microsoft.com/office/powerpoint/2010/main" val="8658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1773977005"/>
              </p:ext>
            </p:extLst>
          </p:nvPr>
        </p:nvGraphicFramePr>
        <p:xfrm>
          <a:off x="4323256" y="709448"/>
          <a:ext cx="7437820" cy="5880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40"/>
          <p:cNvSpPr/>
          <p:nvPr/>
        </p:nvSpPr>
        <p:spPr>
          <a:xfrm>
            <a:off x="0" y="1851612"/>
            <a:ext cx="4271165" cy="792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spc="-1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</a:t>
            </a:r>
            <a:r>
              <a:rPr lang="en-US" sz="4800" spc="-150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</a:p>
          <a:p>
            <a:pPr algn="ctr"/>
            <a:r>
              <a:rPr lang="en-US" sz="4800" spc="-150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spc="-1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</a:p>
        </p:txBody>
      </p:sp>
    </p:spTree>
    <p:extLst>
      <p:ext uri="{BB962C8B-B14F-4D97-AF65-F5344CB8AC3E}">
        <p14:creationId xmlns:p14="http://schemas.microsoft.com/office/powerpoint/2010/main" val="1170244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26449" y="2006927"/>
            <a:ext cx="2719450" cy="16150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Enter product photo</a:t>
            </a:r>
          </a:p>
        </p:txBody>
      </p:sp>
      <p:sp>
        <p:nvSpPr>
          <p:cNvPr id="8" name="Rectangle 7"/>
          <p:cNvSpPr/>
          <p:nvPr/>
        </p:nvSpPr>
        <p:spPr>
          <a:xfrm>
            <a:off x="5075098" y="2006927"/>
            <a:ext cx="2719450" cy="16150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Enter product photo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53247" y="2006927"/>
            <a:ext cx="2719450" cy="16150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Enter product photo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6449" y="3621972"/>
            <a:ext cx="2719450" cy="6650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-150" dirty="0">
                <a:latin typeface="Arial" panose="020B0604020202020204" pitchFamily="34" charset="0"/>
                <a:cs typeface="Arial" panose="020B0604020202020204" pitchFamily="34" charset="0"/>
              </a:rPr>
              <a:t>Histórico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5098" y="3621972"/>
            <a:ext cx="2719450" cy="6650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-150" dirty="0">
                <a:latin typeface="Arial" panose="020B0604020202020204" pitchFamily="34" charset="0"/>
                <a:cs typeface="Arial" panose="020B0604020202020204" pitchFamily="34" charset="0"/>
              </a:rPr>
              <a:t>Caraterísticas</a:t>
            </a:r>
          </a:p>
        </p:txBody>
      </p:sp>
      <p:sp>
        <p:nvSpPr>
          <p:cNvPr id="9" name="Rectangle 8"/>
          <p:cNvSpPr/>
          <p:nvPr/>
        </p:nvSpPr>
        <p:spPr>
          <a:xfrm>
            <a:off x="8453247" y="3621972"/>
            <a:ext cx="2719450" cy="6650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-150" dirty="0">
                <a:latin typeface="Arial" panose="020B0604020202020204" pitchFamily="34" charset="0"/>
                <a:cs typeface="Arial" panose="020B0604020202020204" pitchFamily="34" charset="0"/>
              </a:rPr>
              <a:t>Predicción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26449" y="4542747"/>
            <a:ext cx="2719450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Incluye datos históricos de abril a septiembre del 2005 de ciudadanos de Taiwán</a:t>
            </a: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75098" y="4542747"/>
            <a:ext cx="30070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Consta de 30000 registros y 24 columnas, donde 23 columnas </a:t>
            </a:r>
            <a:r>
              <a:rPr lang="es-E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corresponden </a:t>
            </a:r>
            <a:r>
              <a:rPr lang="es-E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 los predictores</a:t>
            </a: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453246" y="4542747"/>
            <a:ext cx="2861953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Variable a predecir</a:t>
            </a:r>
            <a:r>
              <a:rPr lang="es-E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Comportamiento del cliente ("Incumple" o "No Incumple“ )</a:t>
            </a: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47730" y="503482"/>
            <a:ext cx="9496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-1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 de los Datos</a:t>
            </a:r>
          </a:p>
        </p:txBody>
      </p:sp>
      <p:pic>
        <p:nvPicPr>
          <p:cNvPr id="4100" name="Picture 4" descr="Resultado de imagen de datos">
            <a:extLst>
              <a:ext uri="{FF2B5EF4-FFF2-40B4-BE49-F238E27FC236}">
                <a16:creationId xmlns="" xmlns:a16="http://schemas.microsoft.com/office/drawing/2014/main" id="{8BA03D87-12B7-45CD-9E3E-BBEE58042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449" y="2006927"/>
            <a:ext cx="2719450" cy="160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6684A9C-5AF8-4360-96D2-8C0AE24E4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097" y="1992301"/>
            <a:ext cx="2719449" cy="1615045"/>
          </a:xfrm>
          <a:prstGeom prst="rect">
            <a:avLst/>
          </a:prstGeom>
        </p:spPr>
      </p:pic>
      <p:pic>
        <p:nvPicPr>
          <p:cNvPr id="4106" name="Picture 10" descr="Resultado de imagen de datos moroso">
            <a:extLst>
              <a:ext uri="{FF2B5EF4-FFF2-40B4-BE49-F238E27FC236}">
                <a16:creationId xmlns="" xmlns:a16="http://schemas.microsoft.com/office/drawing/2014/main" id="{02D59566-2300-4042-9EFA-274F68317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247" y="1910605"/>
            <a:ext cx="2719450" cy="171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668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Marcador de contenido 1">
            <a:extLst>
              <a:ext uri="{FF2B5EF4-FFF2-40B4-BE49-F238E27FC236}">
                <a16:creationId xmlns="" xmlns:a16="http://schemas.microsoft.com/office/drawing/2014/main" id="{583A5756-30F4-44F4-9C1D-5BD7D720AD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7613062"/>
              </p:ext>
            </p:extLst>
          </p:nvPr>
        </p:nvGraphicFramePr>
        <p:xfrm>
          <a:off x="2136058" y="1168870"/>
          <a:ext cx="7919884" cy="552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5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767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255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04722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600" b="1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Variable</a:t>
                      </a:r>
                    </a:p>
                  </a:txBody>
                  <a:tcPr marL="50800" marR="50800" marT="50800" marB="508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600" b="1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Descripción</a:t>
                      </a:r>
                    </a:p>
                  </a:txBody>
                  <a:tcPr marL="50800" marR="50800" marT="50800" marB="508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600" b="1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Valores</a:t>
                      </a:r>
                    </a:p>
                  </a:txBody>
                  <a:tcPr marL="50800" marR="50800" marT="50800" marB="5080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7835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Monto de crédito otorgado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s-E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Monto en NTD (NT dollar - nuevo dólar taiwanes)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6046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X2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Género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1 - Masculino</a:t>
                      </a:r>
                    </a:p>
                    <a:p>
                      <a:pPr marL="0" algn="ctr" defTabSz="914400" rtl="0" eaLnBrk="1" fontAlgn="t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2 - Femenino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42468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Nivel educativo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s-E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1 - Postgrado</a:t>
                      </a:r>
                    </a:p>
                    <a:p>
                      <a:pPr marL="0" algn="ctr" defTabSz="914400" rtl="0" eaLnBrk="1" fontAlgn="t" latinLnBrk="0" hangingPunct="1"/>
                      <a:r>
                        <a:rPr lang="es-E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2 - Universidad</a:t>
                      </a:r>
                    </a:p>
                    <a:p>
                      <a:pPr marL="0" algn="ctr" defTabSz="914400" rtl="0" eaLnBrk="1" fontAlgn="t" latinLnBrk="0" hangingPunct="1"/>
                      <a:r>
                        <a:rPr lang="es-E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3 - Secundaria</a:t>
                      </a:r>
                    </a:p>
                    <a:p>
                      <a:pPr marL="0" algn="ctr" defTabSz="914400" rtl="0" eaLnBrk="1" fontAlgn="t" latinLnBrk="0" hangingPunct="1"/>
                      <a:r>
                        <a:rPr lang="es-E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 4, 5 6 - Otros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42468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X4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Estado civil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s-E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1 - Casado</a:t>
                      </a:r>
                    </a:p>
                    <a:p>
                      <a:pPr marL="0" algn="ctr" defTabSz="914400" rtl="0" eaLnBrk="1" fontAlgn="t" latinLnBrk="0" hangingPunct="1"/>
                      <a:r>
                        <a:rPr lang="es-E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2 - Soltero</a:t>
                      </a:r>
                    </a:p>
                    <a:p>
                      <a:pPr marL="0" algn="ctr" defTabSz="914400" rtl="0" eaLnBrk="1" fontAlgn="t" latinLnBrk="0" hangingPunct="1"/>
                      <a:r>
                        <a:rPr lang="es-E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3 - Divorciado</a:t>
                      </a:r>
                    </a:p>
                    <a:p>
                      <a:pPr marL="0" algn="ctr" defTabSz="914400" rtl="0" eaLnBrk="1" fontAlgn="t" latinLnBrk="0" hangingPunct="1"/>
                      <a:r>
                        <a:rPr lang="es-E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0 - Otros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77835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X5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Edad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Edad (Años)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42468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X6 - X11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s-E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 de pagos anteriores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s-E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-2 - Sin consumo</a:t>
                      </a:r>
                    </a:p>
                    <a:p>
                      <a:pPr marL="0" algn="ctr" defTabSz="914400" rtl="0" eaLnBrk="1" fontAlgn="t" latinLnBrk="0" hangingPunct="1"/>
                      <a:r>
                        <a:rPr lang="es-E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-1 - Pago completo</a:t>
                      </a:r>
                    </a:p>
                    <a:p>
                      <a:pPr marL="0" algn="ctr" defTabSz="914400" rtl="0" eaLnBrk="1" fontAlgn="t" latinLnBrk="0" hangingPunct="1"/>
                      <a:r>
                        <a:rPr lang="es-E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0 - Usó crédito rotativo</a:t>
                      </a:r>
                    </a:p>
                    <a:p>
                      <a:pPr marL="0" algn="ctr" defTabSz="914400" rtl="0" eaLnBrk="1" fontAlgn="t" latinLnBrk="0" hangingPunct="1"/>
                      <a:r>
                        <a:rPr lang="es-E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 - Pago atrasado en n meses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7835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X12 - X17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s-E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Estado de cuenta mensual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s-E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Monto del estado de cuenta mensual en NTD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4134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X18 - X23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s-E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Monto de pagos anteriores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s-E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Monto del pago anterior mensual en NTD 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66046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Comportamiento del cliente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s-E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0 - No Incumple</a:t>
                      </a:r>
                    </a:p>
                    <a:p>
                      <a:pPr marL="0" algn="ctr" defTabSz="914400" rtl="0" eaLnBrk="1" fontAlgn="t" latinLnBrk="0" hangingPunct="1"/>
                      <a:r>
                        <a:rPr lang="es-ES" sz="1400" b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1 - Incumple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5AAC9C4-E799-48DF-8761-F4384A8F25DF}"/>
              </a:ext>
            </a:extLst>
          </p:cNvPr>
          <p:cNvSpPr txBox="1"/>
          <p:nvPr/>
        </p:nvSpPr>
        <p:spPr>
          <a:xfrm>
            <a:off x="1347730" y="0"/>
            <a:ext cx="9496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-1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 de los Datos</a:t>
            </a:r>
          </a:p>
        </p:txBody>
      </p:sp>
    </p:spTree>
    <p:extLst>
      <p:ext uri="{BB962C8B-B14F-4D97-AF65-F5344CB8AC3E}">
        <p14:creationId xmlns:p14="http://schemas.microsoft.com/office/powerpoint/2010/main" val="3795940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demarket-colors-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34265"/>
      </a:accent1>
      <a:accent2>
        <a:srgbClr val="C02230"/>
      </a:accent2>
      <a:accent3>
        <a:srgbClr val="2DBCCA"/>
      </a:accent3>
      <a:accent4>
        <a:srgbClr val="791038"/>
      </a:accent4>
      <a:accent5>
        <a:srgbClr val="EF8F21"/>
      </a:accent5>
      <a:accent6>
        <a:srgbClr val="0090C4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933</Words>
  <Application>Microsoft Office PowerPoint</Application>
  <PresentationFormat>Personalizado</PresentationFormat>
  <Paragraphs>145</Paragraphs>
  <Slides>15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Grettel Rojas</dc:creator>
  <cp:lastModifiedBy>Grettel</cp:lastModifiedBy>
  <cp:revision>12</cp:revision>
  <dcterms:created xsi:type="dcterms:W3CDTF">2020-02-16T22:10:13Z</dcterms:created>
  <dcterms:modified xsi:type="dcterms:W3CDTF">2020-02-18T00:41:51Z</dcterms:modified>
</cp:coreProperties>
</file>